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698" r:id="rId2"/>
  </p:sldMasterIdLst>
  <p:notesMasterIdLst>
    <p:notesMasterId r:id="rId16"/>
  </p:notesMasterIdLst>
  <p:handoutMasterIdLst>
    <p:handoutMasterId r:id="rId17"/>
  </p:handoutMasterIdLst>
  <p:sldIdLst>
    <p:sldId id="1020" r:id="rId3"/>
    <p:sldId id="1049" r:id="rId4"/>
    <p:sldId id="1036" r:id="rId5"/>
    <p:sldId id="1037" r:id="rId6"/>
    <p:sldId id="1039" r:id="rId7"/>
    <p:sldId id="1040" r:id="rId8"/>
    <p:sldId id="1045" r:id="rId9"/>
    <p:sldId id="1042" r:id="rId10"/>
    <p:sldId id="1043" r:id="rId11"/>
    <p:sldId id="1044" r:id="rId12"/>
    <p:sldId id="1048" r:id="rId13"/>
    <p:sldId id="1046" r:id="rId14"/>
    <p:sldId id="1025" r:id="rId15"/>
  </p:sldIdLst>
  <p:sldSz cx="9144000" cy="6858000" type="screen4x3"/>
  <p:notesSz cx="7315200" cy="9601200"/>
  <p:embeddedFontLst>
    <p:embeddedFont>
      <p:font typeface="Calibri" panose="020F0502020204030204" pitchFamily="34" charset="0"/>
      <p:regular r:id="rId18"/>
      <p:bold r:id="rId19"/>
      <p:italic r:id="rId20"/>
      <p:boldItalic r:id="rId21"/>
    </p:embeddedFont>
    <p:embeddedFont>
      <p:font typeface="Chaparral Pro" panose="02060503040505020203" pitchFamily="18" charset="77"/>
      <p:regular r:id="rId22"/>
      <p:bold r:id="rId23"/>
      <p:italic r:id="rId24"/>
      <p:boldItalic r:id="rId25"/>
    </p:embeddedFont>
    <p:embeddedFont>
      <p:font typeface="Comic Sans MS" panose="030F0902030302020204" pitchFamily="66" charset="0"/>
      <p:regular r:id="rId26"/>
      <p:bold r:id="rId27"/>
    </p:embeddedFont>
    <p:embeddedFont>
      <p:font typeface="Goudy Old Style" panose="02020502050305020303" pitchFamily="18" charset="77"/>
      <p:regular r:id="rId28"/>
      <p:bold r:id="rId29"/>
      <p:italic r:id="rId30"/>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haparral Pro" panose="020605030405050202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Chaparral Pro" panose="020605030405050202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Chaparral Pro" panose="020605030405050202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Chaparral Pro" panose="020605030405050202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Chaparral Pro" panose="02060503040505020203" pitchFamily="18" charset="0"/>
        <a:ea typeface="+mn-ea"/>
        <a:cs typeface="+mn-cs"/>
      </a:defRPr>
    </a:lvl5pPr>
    <a:lvl6pPr marL="2286000" algn="l" defTabSz="914400" rtl="0" eaLnBrk="1" latinLnBrk="0" hangingPunct="1">
      <a:defRPr kern="1200">
        <a:solidFill>
          <a:schemeClr val="tx1"/>
        </a:solidFill>
        <a:latin typeface="Chaparral Pro" panose="02060503040505020203" pitchFamily="18" charset="0"/>
        <a:ea typeface="+mn-ea"/>
        <a:cs typeface="+mn-cs"/>
      </a:defRPr>
    </a:lvl6pPr>
    <a:lvl7pPr marL="2743200" algn="l" defTabSz="914400" rtl="0" eaLnBrk="1" latinLnBrk="0" hangingPunct="1">
      <a:defRPr kern="1200">
        <a:solidFill>
          <a:schemeClr val="tx1"/>
        </a:solidFill>
        <a:latin typeface="Chaparral Pro" panose="02060503040505020203" pitchFamily="18" charset="0"/>
        <a:ea typeface="+mn-ea"/>
        <a:cs typeface="+mn-cs"/>
      </a:defRPr>
    </a:lvl7pPr>
    <a:lvl8pPr marL="3200400" algn="l" defTabSz="914400" rtl="0" eaLnBrk="1" latinLnBrk="0" hangingPunct="1">
      <a:defRPr kern="1200">
        <a:solidFill>
          <a:schemeClr val="tx1"/>
        </a:solidFill>
        <a:latin typeface="Chaparral Pro" panose="02060503040505020203" pitchFamily="18" charset="0"/>
        <a:ea typeface="+mn-ea"/>
        <a:cs typeface="+mn-cs"/>
      </a:defRPr>
    </a:lvl8pPr>
    <a:lvl9pPr marL="3657600" algn="l" defTabSz="914400" rtl="0" eaLnBrk="1" latinLnBrk="0" hangingPunct="1">
      <a:defRPr kern="1200">
        <a:solidFill>
          <a:schemeClr val="tx1"/>
        </a:solidFill>
        <a:latin typeface="Chaparral Pro" panose="020605030405050202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ves Carrière" initials="Y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DDD"/>
    <a:srgbClr val="FFE5E5"/>
    <a:srgbClr val="FFE7E7"/>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1" autoAdjust="0"/>
    <p:restoredTop sz="60408" autoAdjust="0"/>
  </p:normalViewPr>
  <p:slideViewPr>
    <p:cSldViewPr snapToGrid="0">
      <p:cViewPr varScale="1">
        <p:scale>
          <a:sx n="70" d="100"/>
          <a:sy n="70" d="100"/>
        </p:scale>
        <p:origin x="187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4256" y="2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F71E5A-6AC9-124B-89B7-BAF73FC4D19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AB2E82-8050-1547-82F0-2BB87AC76A0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D5B2E8F-6631-404E-B130-D42F43F4B297}" type="datetimeFigureOut">
              <a:rPr lang="en-US" smtClean="0"/>
              <a:t>8/4/20</a:t>
            </a:fld>
            <a:endParaRPr lang="en-US"/>
          </a:p>
        </p:txBody>
      </p:sp>
      <p:sp>
        <p:nvSpPr>
          <p:cNvPr id="4" name="Footer Placeholder 3">
            <a:extLst>
              <a:ext uri="{FF2B5EF4-FFF2-40B4-BE49-F238E27FC236}">
                <a16:creationId xmlns:a16="http://schemas.microsoft.com/office/drawing/2014/main" id="{CD60724A-DC3E-2548-BB3B-6912BFC57F7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1EB628-3248-E24D-BECB-F4D16C0D1EA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8100149-F3B8-6043-A2FD-40A8569F2FF7}" type="slidenum">
              <a:rPr lang="en-US" smtClean="0"/>
              <a:t>‹#›</a:t>
            </a:fld>
            <a:endParaRPr lang="en-US"/>
          </a:p>
        </p:txBody>
      </p:sp>
    </p:spTree>
    <p:extLst>
      <p:ext uri="{BB962C8B-B14F-4D97-AF65-F5344CB8AC3E}">
        <p14:creationId xmlns:p14="http://schemas.microsoft.com/office/powerpoint/2010/main" val="77096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B0D9905-9D19-40AA-956D-0EEA83609948}" type="datetimeFigureOut">
              <a:rPr lang="fr-CA" smtClean="0"/>
              <a:t>2020-08-04</a:t>
            </a:fld>
            <a:endParaRPr lang="fr-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fr-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093CE25-D960-4B9C-94F4-7BBF4E4CC316}" type="slidenum">
              <a:rPr lang="fr-CA" smtClean="0"/>
              <a:t>‹#›</a:t>
            </a:fld>
            <a:endParaRPr lang="fr-CA"/>
          </a:p>
        </p:txBody>
      </p:sp>
    </p:spTree>
    <p:extLst>
      <p:ext uri="{BB962C8B-B14F-4D97-AF65-F5344CB8AC3E}">
        <p14:creationId xmlns:p14="http://schemas.microsoft.com/office/powerpoint/2010/main" val="185225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83E0FA13-C053-824C-BFDE-8D7CB1B04B69}"/>
              </a:ext>
            </a:extLst>
          </p:cNvPr>
          <p:cNvSpPr>
            <a:spLocks noGrp="1" noRot="1" noChangeAspect="1" noChangeArrowheads="1" noTextEdit="1"/>
          </p:cNvSpPr>
          <p:nvPr>
            <p:ph type="sldImg"/>
          </p:nvPr>
        </p:nvSpPr>
        <p:spPr>
          <a:xfrm>
            <a:off x="241300" y="1200150"/>
            <a:ext cx="4321175" cy="3240088"/>
          </a:xfrm>
          <a:ln/>
        </p:spPr>
      </p:sp>
      <p:sp>
        <p:nvSpPr>
          <p:cNvPr id="19459" name="Espace réservé des commentaires 2">
            <a:extLst>
              <a:ext uri="{FF2B5EF4-FFF2-40B4-BE49-F238E27FC236}">
                <a16:creationId xmlns:a16="http://schemas.microsoft.com/office/drawing/2014/main" id="{C501D826-48F8-5848-A5E7-44A209FBAF1D}"/>
              </a:ext>
            </a:extLst>
          </p:cNvPr>
          <p:cNvSpPr>
            <a:spLocks noGrp="1"/>
          </p:cNvSpPr>
          <p:nvPr>
            <p:ph type="body" idx="1"/>
          </p:nvPr>
        </p:nvSpPr>
        <p:spPr>
          <a:xfrm>
            <a:off x="4716666" y="1200151"/>
            <a:ext cx="2598534" cy="3240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b="1" kern="1200" dirty="0">
                <a:solidFill>
                  <a:schemeClr val="tx1"/>
                </a:solidFill>
                <a:effectLst/>
                <a:latin typeface="+mn-lt"/>
                <a:ea typeface="+mn-ea"/>
                <a:cs typeface="+mn-cs"/>
              </a:rPr>
              <a:t>1- Good morning and Thanks for coming.</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As you all know, </a:t>
            </a:r>
            <a:r>
              <a:rPr lang="en-CA" sz="1200" b="0" kern="1200" dirty="0">
                <a:solidFill>
                  <a:schemeClr val="tx1"/>
                </a:solidFill>
                <a:effectLst/>
                <a:latin typeface="+mn-lt"/>
                <a:ea typeface="+mn-ea"/>
                <a:cs typeface="+mn-cs"/>
              </a:rPr>
              <a:t>Population aging has become the intersection of heated debates in advanced economies and one of the fierce one is the role of immigration not only as a source of additional labor supply but also as a possible solution to alleviate the pressure on public finances.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While the impact of immigration on various aspects of the labor market has been extensively researched, its fiscal impact on public finances has received less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In this study, we apply the National Transfer Account(NTA) and demographic decomposition to estimate and compare public transfer for immigrants and natives in Canada between 1997 and 2015.</a:t>
            </a:r>
          </a:p>
        </p:txBody>
      </p:sp>
    </p:spTree>
    <p:extLst>
      <p:ext uri="{BB962C8B-B14F-4D97-AF65-F5344CB8AC3E}">
        <p14:creationId xmlns:p14="http://schemas.microsoft.com/office/powerpoint/2010/main" val="142108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The model of continuous change developed by Horiuchi, 2008, allows to decompose the difference between two summary measures resulted from the same process into a number of components, each representing the contribution of the factors intervening in the process. The process is functional, taking values of the factors (the covariates) and returning a summary measure (the dependant variable). </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Horiuchi, 2008 demonstrate that the difference  between the summary measures can be decomposed into addictive components representing the contribution of the change within each covariate toward that difference, even if the process is a non addictive function of the covariates.</a:t>
            </a:r>
          </a:p>
          <a:p>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Now recall that our per capita transfer is a function of the age specific population share on one hand and transfer on the other hand. Using this as the functional process, the immigrant surplus can be written as the difference between two summary measures one for immigrants and the other for natives.</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10</a:t>
            </a:fld>
            <a:endParaRPr lang="fr-CA"/>
          </a:p>
        </p:txBody>
      </p:sp>
    </p:spTree>
    <p:extLst>
      <p:ext uri="{BB962C8B-B14F-4D97-AF65-F5344CB8AC3E}">
        <p14:creationId xmlns:p14="http://schemas.microsoft.com/office/powerpoint/2010/main" val="41180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kern="1200" dirty="0">
              <a:solidFill>
                <a:schemeClr val="tx1"/>
              </a:solidFill>
              <a:effectLst/>
              <a:latin typeface="+mn-lt"/>
              <a:ea typeface="+mn-ea"/>
              <a:cs typeface="+mn-cs"/>
            </a:endParaRPr>
          </a:p>
          <a:p>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immigrants surplus is decomposed by creating a wrapper function </a:t>
            </a:r>
            <a:r>
              <a:rPr lang="en-CA" sz="1200" b="1" kern="1200" dirty="0">
                <a:solidFill>
                  <a:schemeClr val="tx1"/>
                </a:solidFill>
                <a:effectLst/>
                <a:latin typeface="+mn-lt"/>
                <a:ea typeface="+mn-ea"/>
                <a:cs typeface="+mn-cs"/>
              </a:rPr>
              <a:t>g</a:t>
            </a:r>
            <a:r>
              <a:rPr lang="en-CA" sz="1200" b="0" kern="1200" dirty="0">
                <a:solidFill>
                  <a:schemeClr val="tx1"/>
                </a:solidFill>
                <a:effectLst/>
                <a:latin typeface="+mn-lt"/>
                <a:ea typeface="+mn-ea"/>
                <a:cs typeface="+mn-cs"/>
              </a:rPr>
              <a:t> around the R package </a:t>
            </a:r>
            <a:r>
              <a:rPr lang="en-CA" sz="1200" b="0" kern="1200" dirty="0" err="1">
                <a:solidFill>
                  <a:schemeClr val="tx1"/>
                </a:solidFill>
                <a:effectLst/>
                <a:latin typeface="+mn-lt"/>
                <a:ea typeface="+mn-ea"/>
                <a:cs typeface="+mn-cs"/>
              </a:rPr>
              <a:t>DemoDecomp</a:t>
            </a:r>
            <a:r>
              <a:rPr lang="en-CA" sz="1200" b="0" kern="1200" dirty="0">
                <a:solidFill>
                  <a:schemeClr val="tx1"/>
                </a:solidFill>
                <a:effectLst/>
                <a:latin typeface="+mn-lt"/>
                <a:ea typeface="+mn-ea"/>
                <a:cs typeface="+mn-cs"/>
              </a:rPr>
              <a:t> Which take as arguments, the per capita function f, Immigrants covariates for immigrants and natives.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And return a matrix </a:t>
            </a:r>
            <a:r>
              <a:rPr lang="en-CA" sz="1200" b="0" kern="1200" dirty="0" err="1">
                <a:solidFill>
                  <a:schemeClr val="tx1"/>
                </a:solidFill>
                <a:effectLst/>
                <a:latin typeface="+mn-lt"/>
                <a:ea typeface="+mn-ea"/>
                <a:cs typeface="+mn-cs"/>
              </a:rPr>
              <a:t>Yac</a:t>
            </a:r>
            <a:r>
              <a:rPr lang="en-CA" sz="1200" b="0" kern="1200" dirty="0">
                <a:solidFill>
                  <a:schemeClr val="tx1"/>
                </a:solidFill>
                <a:effectLst/>
                <a:latin typeface="+mn-lt"/>
                <a:ea typeface="+mn-ea"/>
                <a:cs typeface="+mn-cs"/>
              </a:rPr>
              <a:t> composed of </a:t>
            </a:r>
            <a:r>
              <a:rPr lang="en-CA" sz="1200" b="0" kern="1200" dirty="0" err="1">
                <a:solidFill>
                  <a:schemeClr val="tx1"/>
                </a:solidFill>
                <a:effectLst/>
                <a:latin typeface="+mn-lt"/>
                <a:ea typeface="+mn-ea"/>
                <a:cs typeface="+mn-cs"/>
              </a:rPr>
              <a:t>Dac</a:t>
            </a:r>
            <a:r>
              <a:rPr lang="en-CA" sz="1200" b="0" kern="1200" dirty="0">
                <a:solidFill>
                  <a:schemeClr val="tx1"/>
                </a:solidFill>
                <a:effectLst/>
                <a:latin typeface="+mn-lt"/>
                <a:ea typeface="+mn-ea"/>
                <a:cs typeface="+mn-cs"/>
              </a:rPr>
              <a:t> the demographic components and </a:t>
            </a:r>
            <a:r>
              <a:rPr lang="en-CA" sz="1200" b="0" kern="1200" dirty="0" err="1">
                <a:solidFill>
                  <a:schemeClr val="tx1"/>
                </a:solidFill>
                <a:effectLst/>
                <a:latin typeface="+mn-lt"/>
                <a:ea typeface="+mn-ea"/>
                <a:cs typeface="+mn-cs"/>
              </a:rPr>
              <a:t>Eac</a:t>
            </a:r>
            <a:r>
              <a:rPr lang="en-CA" sz="1200" b="0" kern="1200" dirty="0">
                <a:solidFill>
                  <a:schemeClr val="tx1"/>
                </a:solidFill>
                <a:effectLst/>
                <a:latin typeface="+mn-lt"/>
                <a:ea typeface="+mn-ea"/>
                <a:cs typeface="+mn-cs"/>
              </a:rPr>
              <a:t> the economic components representative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elements of </a:t>
            </a:r>
            <a:r>
              <a:rPr lang="en-CA" sz="1200" b="0" kern="1200" dirty="0" err="1">
                <a:solidFill>
                  <a:schemeClr val="tx1"/>
                </a:solidFill>
                <a:effectLst/>
                <a:latin typeface="+mn-lt"/>
                <a:ea typeface="+mn-ea"/>
                <a:cs typeface="+mn-cs"/>
              </a:rPr>
              <a:t>Yac</a:t>
            </a:r>
            <a:r>
              <a:rPr lang="en-CA" sz="1200" b="0" kern="1200" dirty="0">
                <a:solidFill>
                  <a:schemeClr val="tx1"/>
                </a:solidFill>
                <a:effectLst/>
                <a:latin typeface="+mn-lt"/>
                <a:ea typeface="+mn-ea"/>
                <a:cs typeface="+mn-cs"/>
              </a:rPr>
              <a:t> can then be summed up to re build the immigrants surplus for a given account or sub accounts and the net surplus, as well as their respective Demographic and economic components</a:t>
            </a:r>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11</a:t>
            </a:fld>
            <a:endParaRPr lang="fr-CA"/>
          </a:p>
        </p:txBody>
      </p:sp>
    </p:spTree>
    <p:extLst>
      <p:ext uri="{BB962C8B-B14F-4D97-AF65-F5344CB8AC3E}">
        <p14:creationId xmlns:p14="http://schemas.microsoft.com/office/powerpoint/2010/main" val="57464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----Adjusted---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Looking at the adjusted transfers, We now a much reasonable picture, as much of what appeared as difference in public transfer are actually differences in age structure of the two populations.</a:t>
            </a:r>
            <a:r>
              <a:rPr lang="zh-CN" altLang="en-US" sz="1200" b="0" kern="1200" dirty="0">
                <a:solidFill>
                  <a:schemeClr val="tx1"/>
                </a:solidFill>
                <a:effectLst/>
                <a:latin typeface="+mn-lt"/>
                <a:ea typeface="+mn-ea"/>
                <a:cs typeface="+mn-cs"/>
              </a:rPr>
              <a:t> </a:t>
            </a:r>
            <a:endParaRPr lang="en-US" altLang="zh-C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Let first look at the total column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Results show that adjusted Net surplus followed the same trend as per Capita Net surplus but the levels are much higher in absolute values. Furthermore, the overall negative sign for demographic components of net surplus indicates that age structure is much favorable to immigrants, transfer wise, as it reduced the difference between immigrant and natives from the adjusted value to the per capita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But what is more interesting is that adjusting for difference in age structure actually reveal</a:t>
            </a:r>
            <a:r>
              <a:rPr lang="en-CA" sz="1200" b="0" kern="1200" dirty="0">
                <a:solidFill>
                  <a:schemeClr val="tx1"/>
                </a:solidFill>
                <a:effectLst/>
                <a:latin typeface="+mn-lt"/>
                <a:ea typeface="+mn-ea"/>
                <a:cs typeface="+mn-cs"/>
              </a:rPr>
              <a:t>,  that the sub account of sales and Income taxes are  the two most important sources of disparities between immigrants and natives, accounting for 85% of of the difference in net surplus.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----As a side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Making the analogy with concepts used in epidemiology, age-specific and age-adjusted transfers are to the per Capita surplus, what age-specific and age-adjusted  mortality rates are to crude mortality rate.</a:t>
            </a:r>
          </a:p>
        </p:txBody>
      </p:sp>
      <p:sp>
        <p:nvSpPr>
          <p:cNvPr id="4" name="Slide Number Placeholder 3"/>
          <p:cNvSpPr>
            <a:spLocks noGrp="1"/>
          </p:cNvSpPr>
          <p:nvPr>
            <p:ph type="sldNum" sz="quarter" idx="5"/>
          </p:nvPr>
        </p:nvSpPr>
        <p:spPr/>
        <p:txBody>
          <a:bodyPr/>
          <a:lstStyle/>
          <a:p>
            <a:fld id="{0093CE25-D960-4B9C-94F4-7BBF4E4CC316}" type="slidenum">
              <a:rPr lang="fr-CA" smtClean="0"/>
              <a:t>12</a:t>
            </a:fld>
            <a:endParaRPr lang="fr-CA"/>
          </a:p>
        </p:txBody>
      </p:sp>
    </p:spTree>
    <p:extLst>
      <p:ext uri="{BB962C8B-B14F-4D97-AF65-F5344CB8AC3E}">
        <p14:creationId xmlns:p14="http://schemas.microsoft.com/office/powerpoint/2010/main" val="255136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These results from this study show that immigrants cost much in public finances than natives but that the difference in age structure between the two populations account for much of the total surplus. </a:t>
            </a:r>
            <a:r>
              <a:rPr lang="en-US" dirty="0"/>
              <a:t>Labor Market Imbalances are indeed the main source the cost of immigration. But are not revealed until the effect of age structure is taken out. Therefore, Per capita comparison of NTA accounts across groups may be heavily biased if when demographic structure is not the same for the compared groups.</a:t>
            </a:r>
          </a:p>
          <a:p>
            <a:endParaRPr lang="en-US" dirty="0"/>
          </a:p>
        </p:txBody>
      </p:sp>
      <p:sp>
        <p:nvSpPr>
          <p:cNvPr id="4" name="Slide Number Placeholder 3"/>
          <p:cNvSpPr>
            <a:spLocks noGrp="1"/>
          </p:cNvSpPr>
          <p:nvPr>
            <p:ph type="sldNum" sz="quarter" idx="5"/>
          </p:nvPr>
        </p:nvSpPr>
        <p:spPr/>
        <p:txBody>
          <a:bodyPr/>
          <a:lstStyle/>
          <a:p>
            <a:fld id="{0093CE25-D960-4B9C-94F4-7BBF4E4CC316}" type="slidenum">
              <a:rPr lang="fr-CA" smtClean="0"/>
              <a:t>13</a:t>
            </a:fld>
            <a:endParaRPr lang="fr-CA"/>
          </a:p>
        </p:txBody>
      </p:sp>
    </p:spTree>
    <p:extLst>
      <p:ext uri="{BB962C8B-B14F-4D97-AF65-F5344CB8AC3E}">
        <p14:creationId xmlns:p14="http://schemas.microsoft.com/office/powerpoint/2010/main" val="174573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today's presentation we’ll first look at  </a:t>
            </a:r>
            <a:r>
              <a:rPr lang="en-CA" sz="1200" dirty="0">
                <a:latin typeface="Comic Sans MS" panose="030F0902030302020204" pitchFamily="66" charset="0"/>
              </a:rPr>
              <a:t>The NTA by Residency Status: method, data sources and measure of comparison. Then we will analyse the trends in the measures over the studied period and finally we will look at the source of difference in transfer between immigrants and native.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before getting into it, let look at some statistics of Immigration in Canada.</a:t>
            </a:r>
          </a:p>
        </p:txBody>
      </p:sp>
      <p:sp>
        <p:nvSpPr>
          <p:cNvPr id="4" name="Slide Number Placeholder 3"/>
          <p:cNvSpPr>
            <a:spLocks noGrp="1"/>
          </p:cNvSpPr>
          <p:nvPr>
            <p:ph type="sldNum" sz="quarter" idx="5"/>
          </p:nvPr>
        </p:nvSpPr>
        <p:spPr/>
        <p:txBody>
          <a:bodyPr/>
          <a:lstStyle/>
          <a:p>
            <a:fld id="{0093CE25-D960-4B9C-94F4-7BBF4E4CC316}" type="slidenum">
              <a:rPr lang="fr-CA" smtClean="0"/>
              <a:t>2</a:t>
            </a:fld>
            <a:endParaRPr lang="fr-CA"/>
          </a:p>
        </p:txBody>
      </p:sp>
    </p:spTree>
    <p:extLst>
      <p:ext uri="{BB962C8B-B14F-4D97-AF65-F5344CB8AC3E}">
        <p14:creationId xmlns:p14="http://schemas.microsoft.com/office/powerpoint/2010/main" val="57779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For the purpose of this study, an immigrant is defined as a persons born outside Canada but living in the country in Canadian as a citizens or permanent resident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2016 Census enumerated about 7.5 million immigrants in Canada, accounting for about 22 % of the total population. About 61% of immigrants in Canada live in the 3 metropolitan area of Toronto, Montreal and Vancouver.</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Resent immigrants, that is those arrived between 2011 and 2016 are mainly from Asia, and belong to the economic category,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With that said, let look at some basic of the NTA approach and how it’s applied in this study.</a:t>
            </a:r>
          </a:p>
        </p:txBody>
      </p:sp>
      <p:sp>
        <p:nvSpPr>
          <p:cNvPr id="4" name="Slide Number Placeholder 3"/>
          <p:cNvSpPr>
            <a:spLocks noGrp="1"/>
          </p:cNvSpPr>
          <p:nvPr>
            <p:ph type="sldNum" sz="quarter" idx="5"/>
          </p:nvPr>
        </p:nvSpPr>
        <p:spPr/>
        <p:txBody>
          <a:bodyPr/>
          <a:lstStyle/>
          <a:p>
            <a:fld id="{0093CE25-D960-4B9C-94F4-7BBF4E4CC316}" type="slidenum">
              <a:rPr lang="fr-CA" smtClean="0"/>
              <a:t>3</a:t>
            </a:fld>
            <a:endParaRPr lang="fr-CA"/>
          </a:p>
        </p:txBody>
      </p:sp>
    </p:spTree>
    <p:extLst>
      <p:ext uri="{BB962C8B-B14F-4D97-AF65-F5344CB8AC3E}">
        <p14:creationId xmlns:p14="http://schemas.microsoft.com/office/powerpoint/2010/main" val="289388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This is the fundamental NTA equation that we’re all familiar with. This study focusses on the public transfer account, that is TGI and TGO and their sub accounts.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latin typeface="Comic Sans MS" panose="030F0902030302020204" pitchFamily="66" charset="0"/>
              </a:rPr>
              <a:t>Navaux</a:t>
            </a:r>
            <a:r>
              <a:rPr lang="en-CA" sz="1200" dirty="0">
                <a:latin typeface="Comic Sans MS" panose="030F0902030302020204" pitchFamily="66" charset="0"/>
              </a:rPr>
              <a:t> and </a:t>
            </a:r>
            <a:r>
              <a:rPr lang="en-CA" sz="1200" dirty="0" err="1">
                <a:latin typeface="Comic Sans MS" panose="030F0902030302020204" pitchFamily="66" charset="0"/>
              </a:rPr>
              <a:t>Mérette</a:t>
            </a:r>
            <a:r>
              <a:rPr lang="en-CA" sz="1200" dirty="0">
                <a:latin typeface="Comic Sans MS" panose="030F0902030302020204" pitchFamily="66" charset="0"/>
              </a:rPr>
              <a:t> (2020) </a:t>
            </a:r>
            <a:r>
              <a:rPr lang="en-CA" sz="1200" kern="1200" dirty="0">
                <a:solidFill>
                  <a:schemeClr val="tx1"/>
                </a:solidFill>
                <a:effectLst/>
                <a:latin typeface="+mn-lt"/>
                <a:ea typeface="+mn-ea"/>
                <a:cs typeface="+mn-cs"/>
              </a:rPr>
              <a:t>have estimated TGI and TGO for Canada as a whole. So the first added value of this research has been to split these transfer between immigrant and natives.</a:t>
            </a:r>
            <a:endParaRPr lang="en-US" dirty="0"/>
          </a:p>
        </p:txBody>
      </p:sp>
      <p:sp>
        <p:nvSpPr>
          <p:cNvPr id="4" name="Slide Number Placeholder 3"/>
          <p:cNvSpPr>
            <a:spLocks noGrp="1"/>
          </p:cNvSpPr>
          <p:nvPr>
            <p:ph type="sldNum" sz="quarter" idx="5"/>
          </p:nvPr>
        </p:nvSpPr>
        <p:spPr/>
        <p:txBody>
          <a:bodyPr/>
          <a:lstStyle/>
          <a:p>
            <a:fld id="{0093CE25-D960-4B9C-94F4-7BBF4E4CC316}" type="slidenum">
              <a:rPr lang="fr-CA" smtClean="0"/>
              <a:t>4</a:t>
            </a:fld>
            <a:endParaRPr lang="fr-CA"/>
          </a:p>
        </p:txBody>
      </p:sp>
    </p:spTree>
    <p:extLst>
      <p:ext uri="{BB962C8B-B14F-4D97-AF65-F5344CB8AC3E}">
        <p14:creationId xmlns:p14="http://schemas.microsoft.com/office/powerpoint/2010/main" val="413480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And this is done through the following formula, where IMM and NAT stand respectively for immigrants and native, Ta represent the transfer at a given age at national level, the hat stand for the age profile of transfer (before adjustment on Ta) and the S stand for the share of the population at a given age. </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This applies for native and immigrants similarly but we can just subtract the immigrant values from that of the total to get the native value. </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Now where do all these data come from.</a:t>
            </a:r>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5</a:t>
            </a:fld>
            <a:endParaRPr lang="fr-CA"/>
          </a:p>
        </p:txBody>
      </p:sp>
    </p:spTree>
    <p:extLst>
      <p:ext uri="{BB962C8B-B14F-4D97-AF65-F5344CB8AC3E}">
        <p14:creationId xmlns:p14="http://schemas.microsoft.com/office/powerpoint/2010/main" val="80776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The adjusted transfer for Canada a whole are taken from </a:t>
            </a:r>
            <a:r>
              <a:rPr lang="en-CA" sz="1200" dirty="0" err="1">
                <a:latin typeface="Comic Sans MS" panose="030F0902030302020204" pitchFamily="66" charset="0"/>
              </a:rPr>
              <a:t>Navaux</a:t>
            </a:r>
            <a:r>
              <a:rPr lang="en-CA" sz="1200" dirty="0">
                <a:latin typeface="Comic Sans MS" panose="030F0902030302020204" pitchFamily="66" charset="0"/>
              </a:rPr>
              <a:t> and </a:t>
            </a:r>
            <a:r>
              <a:rPr lang="en-CA" sz="1200" dirty="0" err="1">
                <a:latin typeface="Comic Sans MS" panose="030F0902030302020204" pitchFamily="66" charset="0"/>
              </a:rPr>
              <a:t>Mérette</a:t>
            </a:r>
            <a:r>
              <a:rPr lang="en-CA" sz="1200" dirty="0">
                <a:latin typeface="Comic Sans MS" panose="030F0902030302020204" pitchFamily="66" charset="0"/>
              </a:rPr>
              <a:t> (2020) </a:t>
            </a:r>
            <a:r>
              <a:rPr lang="en-CA" sz="1200" b="0" kern="1200" dirty="0">
                <a:solidFill>
                  <a:schemeClr val="tx1"/>
                </a:solidFill>
                <a:effectLst/>
                <a:latin typeface="+mn-lt"/>
                <a:ea typeface="+mn-ea"/>
                <a:cs typeface="+mn-cs"/>
              </a:rPr>
              <a:t>as there are. The unadjusted profile of transfers are estimated from various surveys and census.  </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The estimation is straight forward for some of them. For example, unadjusted age profiles for cash transfer, are calculated from the Survey of Labour and Income Dynamics (SLID, from 1997 to 2011) and from the Canadian Income Survey (CIS, for 2012 and 2015). </a:t>
            </a:r>
          </a:p>
          <a:p>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Others are estimated using proxies. For example, The annual component of the Canadian Community Health Survey (CCHS) is used to construct the unadjusted age profile of health care cost using the number of total medical visits within a given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Now that we have the data, let look at the measure used to compare transfer between immigrants and natives</a:t>
            </a:r>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6</a:t>
            </a:fld>
            <a:endParaRPr lang="fr-CA"/>
          </a:p>
        </p:txBody>
      </p:sp>
    </p:spTree>
    <p:extLst>
      <p:ext uri="{BB962C8B-B14F-4D97-AF65-F5344CB8AC3E}">
        <p14:creationId xmlns:p14="http://schemas.microsoft.com/office/powerpoint/2010/main" val="380707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measure of comparison are Net Transfer, Immigrant Surplus and Net Surplus, defined as followed: </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Let  Tic be the per capita transfer for a given account and residency status</a:t>
            </a:r>
          </a:p>
          <a:p>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Net Transfer is defined as the sum of all transfers (inflows minus outflows) across all ages, all sub accounts  included. It's computed separately for each residence status (Immigrants or Natives)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Immigrant Surplus is the difference in transfer between Immigrants and Natives for a given accounts or sub accounts  of inflows and outflows.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Net surplus is the sum of all immigrant surplus across all accounts or sub accounts. It can also be viewed as the sum of all Net transfers (Immigrants minus Natives).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With this in mind, we can now look at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7</a:t>
            </a:fld>
            <a:endParaRPr lang="fr-CA"/>
          </a:p>
        </p:txBody>
      </p:sp>
    </p:spTree>
    <p:extLst>
      <p:ext uri="{BB962C8B-B14F-4D97-AF65-F5344CB8AC3E}">
        <p14:creationId xmlns:p14="http://schemas.microsoft.com/office/powerpoint/2010/main" val="109050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----Net surplus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Now please imagine that the lines are not there and only focuses on the grey surface, which is the Net Surplus. We can see that, prior 2012 where we have a huge increase the average net surplus of transfer has fluctuated only slightly around \$1400 since 1997. A positive net surplus of transfer implies that the average immigrant has cost to the state more than the average native. However this overall positive cost hide important differences in trends within each group and transfer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----Net transfer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Let now look at the  lines in Figure A, which are the net transfer for immigrants and native.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On one hand, We can see that Immigrants have had a positive net transfer over the studied period. This positive net transfer  for immigrant imply that they have received more transfer from the state than they contribute to its revenues. On the other hand, Natives have also seen much lower and slightly negative net transfer over the studied period. a sign that they have contributed more to the public purse than they received from it.</a:t>
            </a:r>
          </a:p>
          <a:p>
            <a:br>
              <a:rPr lang="en-CA" sz="1200" b="0" kern="1200" dirty="0">
                <a:solidFill>
                  <a:schemeClr val="tx1"/>
                </a:solidFill>
                <a:effectLst/>
                <a:latin typeface="+mn-lt"/>
                <a:ea typeface="+mn-ea"/>
                <a:cs typeface="+mn-cs"/>
              </a:rPr>
            </a:br>
            <a:r>
              <a:rPr lang="en-CA" sz="1200" b="0" kern="1200" dirty="0">
                <a:solidFill>
                  <a:schemeClr val="tx1"/>
                </a:solidFill>
                <a:effectLst/>
                <a:latin typeface="+mn-lt"/>
                <a:ea typeface="+mn-ea"/>
                <a:cs typeface="+mn-cs"/>
              </a:rPr>
              <a:t>Putting these observation together it can be concluded the trend in net surplus is due to the fact that immigrants have consistently received more than they contributed while natives has received slightly less than they contributed. However we still don’t know, how the difference between immigrants and natives is distributed among outflows and inflows. These differences can be further understood by analysing the trend in Immigrant surplus for each transfer components in figure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----Immigrants surplus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Here we see that, Over the studied period, Immigrant surplus for inflow has been positive but is trending down. For instance, Immigrant surplus for inflow has drop by about about half between 1997 and 2015 and if the surplus for outflows followed the same trend or even constant, the net surplus  would have reduced and even reversed direction by 2015. Instead, the surplus for outflows  has increased greatly between 1997 and 2015, and especially from 2011 result in the spike we saw in net surplus.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Till now we know the difference between Immigrants and native in net transfer is largely du to the difference in outflows. But how this difference is shared among various sub accounts  of inflows and outflow still unclear.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8</a:t>
            </a:fld>
            <a:endParaRPr lang="fr-CA"/>
          </a:p>
        </p:txBody>
      </p:sp>
    </p:spTree>
    <p:extLst>
      <p:ext uri="{BB962C8B-B14F-4D97-AF65-F5344CB8AC3E}">
        <p14:creationId xmlns:p14="http://schemas.microsoft.com/office/powerpoint/2010/main" val="185177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When we look directly at the immigrants surplus for each sub account of inflows and outflow, we see a rather strange picture.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----crude----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Looking of the graphic, we see elements of inflow actually show larger surplus than those of outflows. Which is not even consistent with the literature. For instance the labor market has been reported to be the source of inequality between immigrants and natives. So we were expecting that sub account that are related to labor market outcome such taxes on income and sales to  show some level of inequality.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 And that where the demographic decomposition come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93CE25-D960-4B9C-94F4-7BBF4E4CC316}" type="slidenum">
              <a:rPr lang="fr-CA" smtClean="0"/>
              <a:t>9</a:t>
            </a:fld>
            <a:endParaRPr lang="fr-CA"/>
          </a:p>
        </p:txBody>
      </p:sp>
    </p:spTree>
    <p:extLst>
      <p:ext uri="{BB962C8B-B14F-4D97-AF65-F5344CB8AC3E}">
        <p14:creationId xmlns:p14="http://schemas.microsoft.com/office/powerpoint/2010/main" val="3883310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B4C3E-00FC-4D4D-985C-E029AF0723E4}"/>
              </a:ext>
            </a:extLst>
          </p:cNvPr>
          <p:cNvSpPr/>
          <p:nvPr/>
        </p:nvSpPr>
        <p:spPr>
          <a:xfrm>
            <a:off x="3175" y="6400800"/>
            <a:ext cx="9140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226229-784E-414D-93FA-DA1FF02A69C1}"/>
              </a:ext>
            </a:extLst>
          </p:cNvPr>
          <p:cNvSpPr/>
          <p:nvPr/>
        </p:nvSpPr>
        <p:spPr>
          <a:xfrm>
            <a:off x="0" y="6334125"/>
            <a:ext cx="914241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FFF592F-E98B-410E-BF3B-3300F7FD17F8}"/>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D91F5AA8-A8C9-4DEE-8037-F43C079D99AB}"/>
              </a:ext>
            </a:extLst>
          </p:cNvPr>
          <p:cNvSpPr>
            <a:spLocks noGrp="1"/>
          </p:cNvSpPr>
          <p:nvPr>
            <p:ph type="dt" sz="half" idx="10"/>
          </p:nvPr>
        </p:nvSpPr>
        <p:spPr>
          <a:xfrm>
            <a:off x="3974306" y="6423819"/>
            <a:ext cx="1854200" cy="365125"/>
          </a:xfrm>
          <a:prstGeom prst="rect">
            <a:avLst/>
          </a:prstGeom>
        </p:spPr>
        <p:txBody>
          <a:bodyPr/>
          <a:lstStyle>
            <a:lvl1pPr>
              <a:defRPr/>
            </a:lvl1pPr>
          </a:lstStyle>
          <a:p>
            <a:fld id="{17686380-7CFE-4128-924A-B97494CC0875}" type="datetime1">
              <a:rPr lang="fr-CA" smtClean="0"/>
              <a:t>2020-08-04</a:t>
            </a:fld>
            <a:endParaRPr lang="fr-CA" dirty="0"/>
          </a:p>
        </p:txBody>
      </p:sp>
      <p:sp>
        <p:nvSpPr>
          <p:cNvPr id="9" name="Slide Number Placeholder 5">
            <a:extLst>
              <a:ext uri="{FF2B5EF4-FFF2-40B4-BE49-F238E27FC236}">
                <a16:creationId xmlns:a16="http://schemas.microsoft.com/office/drawing/2014/main" id="{776D31EB-1A9A-47A1-A432-FAB60945A5C9}"/>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pic>
        <p:nvPicPr>
          <p:cNvPr id="11" name="Picture 10">
            <a:extLst>
              <a:ext uri="{FF2B5EF4-FFF2-40B4-BE49-F238E27FC236}">
                <a16:creationId xmlns:a16="http://schemas.microsoft.com/office/drawing/2014/main" id="{CEF80102-7E85-4397-A6A7-EE95BDEB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A10896F-9BE7-E749-A2D7-9860E83F92D2}"/>
              </a:ext>
            </a:extLst>
          </p:cNvPr>
          <p:cNvPicPr>
            <a:picLocks noChangeAspect="1"/>
          </p:cNvPicPr>
          <p:nvPr userDrawn="1"/>
        </p:nvPicPr>
        <p:blipFill rotWithShape="1">
          <a:blip r:embed="rId3"/>
          <a:srcRect t="29260" b="26220"/>
          <a:stretch/>
        </p:blipFill>
        <p:spPr>
          <a:xfrm>
            <a:off x="0" y="5121517"/>
            <a:ext cx="2716574" cy="1209433"/>
          </a:xfrm>
          <a:prstGeom prst="rect">
            <a:avLst/>
          </a:prstGeom>
        </p:spPr>
      </p:pic>
    </p:spTree>
    <p:extLst>
      <p:ext uri="{BB962C8B-B14F-4D97-AF65-F5344CB8AC3E}">
        <p14:creationId xmlns:p14="http://schemas.microsoft.com/office/powerpoint/2010/main" val="129468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75CFD0-1999-4429-94CE-E02FD8C5958B}"/>
              </a:ext>
            </a:extLst>
          </p:cNvPr>
          <p:cNvSpPr/>
          <p:nvPr/>
        </p:nvSpPr>
        <p:spPr>
          <a:xfrm>
            <a:off x="0" y="4953000"/>
            <a:ext cx="9142413"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C094062-2480-4F48-A2BF-E239456845C1}"/>
              </a:ext>
            </a:extLst>
          </p:cNvPr>
          <p:cNvSpPr/>
          <p:nvPr/>
        </p:nvSpPr>
        <p:spPr>
          <a:xfrm>
            <a:off x="0" y="4914900"/>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4948"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DF41F2CC-D475-4A75-9FD2-A4B9602CBA38}"/>
              </a:ext>
            </a:extLst>
          </p:cNvPr>
          <p:cNvSpPr>
            <a:spLocks noGrp="1"/>
          </p:cNvSpPr>
          <p:nvPr>
            <p:ph type="dt" sz="half" idx="10"/>
          </p:nvPr>
        </p:nvSpPr>
        <p:spPr>
          <a:xfrm>
            <a:off x="822325" y="6459538"/>
            <a:ext cx="1854200" cy="365125"/>
          </a:xfrm>
          <a:prstGeom prst="rect">
            <a:avLst/>
          </a:prstGeom>
        </p:spPr>
        <p:txBody>
          <a:bodyPr/>
          <a:lstStyle>
            <a:lvl1pPr>
              <a:defRPr/>
            </a:lvl1pPr>
          </a:lstStyle>
          <a:p>
            <a:fld id="{BE258C35-ED74-4F55-8487-B805133FA9BC}" type="datetime1">
              <a:rPr lang="fr-CA" smtClean="0"/>
              <a:t>2020-08-04</a:t>
            </a:fld>
            <a:endParaRPr lang="fr-CA"/>
          </a:p>
        </p:txBody>
      </p:sp>
      <p:sp>
        <p:nvSpPr>
          <p:cNvPr id="8" name="Footer Placeholder 5">
            <a:extLst>
              <a:ext uri="{FF2B5EF4-FFF2-40B4-BE49-F238E27FC236}">
                <a16:creationId xmlns:a16="http://schemas.microsoft.com/office/drawing/2014/main" id="{722EC0B8-90DC-4C8B-A052-6D39D80905C6}"/>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9" name="Slide Number Placeholder 6">
            <a:extLst>
              <a:ext uri="{FF2B5EF4-FFF2-40B4-BE49-F238E27FC236}">
                <a16:creationId xmlns:a16="http://schemas.microsoft.com/office/drawing/2014/main" id="{05B25CB3-DF16-4FA7-A7E0-10E8EE981BDA}"/>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116664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47E7D4-92A4-4553-AA0B-B2607EDF2465}"/>
              </a:ext>
            </a:extLst>
          </p:cNvPr>
          <p:cNvSpPr>
            <a:spLocks noGrp="1"/>
          </p:cNvSpPr>
          <p:nvPr>
            <p:ph type="dt" sz="half" idx="10"/>
          </p:nvPr>
        </p:nvSpPr>
        <p:spPr>
          <a:xfrm>
            <a:off x="822325" y="6459538"/>
            <a:ext cx="1854200" cy="365125"/>
          </a:xfrm>
          <a:prstGeom prst="rect">
            <a:avLst/>
          </a:prstGeom>
        </p:spPr>
        <p:txBody>
          <a:bodyPr/>
          <a:lstStyle>
            <a:lvl1pPr>
              <a:defRPr/>
            </a:lvl1pPr>
          </a:lstStyle>
          <a:p>
            <a:fld id="{5A094F4A-15A5-471B-81DD-410466CADF04}" type="datetime1">
              <a:rPr lang="fr-CA" smtClean="0"/>
              <a:t>2020-08-04</a:t>
            </a:fld>
            <a:endParaRPr lang="fr-CA"/>
          </a:p>
        </p:txBody>
      </p:sp>
      <p:sp>
        <p:nvSpPr>
          <p:cNvPr id="5" name="Footer Placeholder 4">
            <a:extLst>
              <a:ext uri="{FF2B5EF4-FFF2-40B4-BE49-F238E27FC236}">
                <a16:creationId xmlns:a16="http://schemas.microsoft.com/office/drawing/2014/main" id="{10479363-39CC-4124-95B0-41930621ED04}"/>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6" name="Slide Number Placeholder 5">
            <a:extLst>
              <a:ext uri="{FF2B5EF4-FFF2-40B4-BE49-F238E27FC236}">
                <a16:creationId xmlns:a16="http://schemas.microsoft.com/office/drawing/2014/main" id="{D973109F-403C-4A83-AD01-5E5D60369263}"/>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47000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B11CA6-A89C-4948-80A0-58869F14C841}"/>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52D420C-143C-41DD-838C-8DDF7975A152}"/>
              </a:ext>
            </a:extLst>
          </p:cNvPr>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C1CEE10E-79FF-486A-AEC1-8A90534F3189}"/>
              </a:ext>
            </a:extLst>
          </p:cNvPr>
          <p:cNvSpPr>
            <a:spLocks noGrp="1"/>
          </p:cNvSpPr>
          <p:nvPr>
            <p:ph type="dt" sz="half" idx="10"/>
          </p:nvPr>
        </p:nvSpPr>
        <p:spPr>
          <a:xfrm>
            <a:off x="822325" y="6459538"/>
            <a:ext cx="1854200" cy="365125"/>
          </a:xfrm>
          <a:prstGeom prst="rect">
            <a:avLst/>
          </a:prstGeom>
        </p:spPr>
        <p:txBody>
          <a:bodyPr/>
          <a:lstStyle>
            <a:lvl1pPr>
              <a:defRPr/>
            </a:lvl1pPr>
          </a:lstStyle>
          <a:p>
            <a:fld id="{4FB4DB52-0E67-48C4-980D-B47E70DD0046}" type="datetime1">
              <a:rPr lang="fr-CA" smtClean="0"/>
              <a:t>2020-08-04</a:t>
            </a:fld>
            <a:endParaRPr lang="fr-CA"/>
          </a:p>
        </p:txBody>
      </p:sp>
      <p:sp>
        <p:nvSpPr>
          <p:cNvPr id="7" name="Footer Placeholder 4">
            <a:extLst>
              <a:ext uri="{FF2B5EF4-FFF2-40B4-BE49-F238E27FC236}">
                <a16:creationId xmlns:a16="http://schemas.microsoft.com/office/drawing/2014/main" id="{FAAE4A6B-79AD-4A49-9C2A-AFCA99B4222B}"/>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8" name="Slide Number Placeholder 5">
            <a:extLst>
              <a:ext uri="{FF2B5EF4-FFF2-40B4-BE49-F238E27FC236}">
                <a16:creationId xmlns:a16="http://schemas.microsoft.com/office/drawing/2014/main" id="{8A982994-D443-48DA-8017-19900FC731CF}"/>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24495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B4C3E-00FC-4D4D-985C-E029AF0723E4}"/>
              </a:ext>
            </a:extLst>
          </p:cNvPr>
          <p:cNvSpPr/>
          <p:nvPr/>
        </p:nvSpPr>
        <p:spPr>
          <a:xfrm>
            <a:off x="3175" y="6400800"/>
            <a:ext cx="9140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226229-784E-414D-93FA-DA1FF02A69C1}"/>
              </a:ext>
            </a:extLst>
          </p:cNvPr>
          <p:cNvSpPr/>
          <p:nvPr/>
        </p:nvSpPr>
        <p:spPr>
          <a:xfrm>
            <a:off x="0" y="6334125"/>
            <a:ext cx="914241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3">
            <a:extLst>
              <a:ext uri="{FF2B5EF4-FFF2-40B4-BE49-F238E27FC236}">
                <a16:creationId xmlns:a16="http://schemas.microsoft.com/office/drawing/2014/main" id="{D91F5AA8-A8C9-4DEE-8037-F43C079D99AB}"/>
              </a:ext>
            </a:extLst>
          </p:cNvPr>
          <p:cNvSpPr>
            <a:spLocks noGrp="1"/>
          </p:cNvSpPr>
          <p:nvPr>
            <p:ph type="dt" sz="half" idx="10"/>
          </p:nvPr>
        </p:nvSpPr>
        <p:spPr/>
        <p:txBody>
          <a:bodyPr/>
          <a:lstStyle>
            <a:lvl1pPr>
              <a:defRPr/>
            </a:lvl1pPr>
          </a:lstStyle>
          <a:p>
            <a:fld id="{17686380-7CFE-4128-924A-B97494CC0875}" type="datetime1">
              <a:rPr lang="fr-CA" smtClean="0"/>
              <a:t>2020-08-04</a:t>
            </a:fld>
            <a:endParaRPr lang="fr-CA" dirty="0"/>
          </a:p>
        </p:txBody>
      </p:sp>
      <p:sp>
        <p:nvSpPr>
          <p:cNvPr id="9" name="Slide Number Placeholder 5">
            <a:extLst>
              <a:ext uri="{FF2B5EF4-FFF2-40B4-BE49-F238E27FC236}">
                <a16:creationId xmlns:a16="http://schemas.microsoft.com/office/drawing/2014/main" id="{776D31EB-1A9A-47A1-A432-FAB60945A5C9}"/>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pic>
        <p:nvPicPr>
          <p:cNvPr id="11" name="Picture 10">
            <a:extLst>
              <a:ext uri="{FF2B5EF4-FFF2-40B4-BE49-F238E27FC236}">
                <a16:creationId xmlns:a16="http://schemas.microsoft.com/office/drawing/2014/main" id="{CEF80102-7E85-4397-A6A7-EE95BDEB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6C8A3D3-D3CE-B043-83F3-C747748A0E6E}"/>
              </a:ext>
            </a:extLst>
          </p:cNvPr>
          <p:cNvPicPr>
            <a:picLocks noChangeAspect="1"/>
          </p:cNvPicPr>
          <p:nvPr userDrawn="1"/>
        </p:nvPicPr>
        <p:blipFill rotWithShape="1">
          <a:blip r:embed="rId3"/>
          <a:srcRect t="29260" b="26220"/>
          <a:stretch/>
        </p:blipFill>
        <p:spPr>
          <a:xfrm>
            <a:off x="457196" y="5161998"/>
            <a:ext cx="2716574" cy="1209433"/>
          </a:xfrm>
          <a:prstGeom prst="rect">
            <a:avLst/>
          </a:prstGeom>
        </p:spPr>
      </p:pic>
    </p:spTree>
    <p:extLst>
      <p:ext uri="{BB962C8B-B14F-4D97-AF65-F5344CB8AC3E}">
        <p14:creationId xmlns:p14="http://schemas.microsoft.com/office/powerpoint/2010/main" val="12010179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179DBE-12FE-4B6E-860A-3BF5C0E1B182}"/>
              </a:ext>
            </a:extLst>
          </p:cNvPr>
          <p:cNvSpPr>
            <a:spLocks noGrp="1"/>
          </p:cNvSpPr>
          <p:nvPr>
            <p:ph type="dt" sz="half" idx="10"/>
          </p:nvPr>
        </p:nvSpPr>
        <p:spPr/>
        <p:txBody>
          <a:bodyPr/>
          <a:lstStyle>
            <a:lvl1pPr>
              <a:defRPr/>
            </a:lvl1pPr>
          </a:lstStyle>
          <a:p>
            <a:fld id="{C6408FA2-A915-47C7-BECD-361E0A609C80}" type="datetime1">
              <a:rPr lang="fr-CA" smtClean="0"/>
              <a:t>2020-08-04</a:t>
            </a:fld>
            <a:endParaRPr lang="fr-CA" dirty="0"/>
          </a:p>
        </p:txBody>
      </p:sp>
      <p:sp>
        <p:nvSpPr>
          <p:cNvPr id="5" name="Footer Placeholder 4">
            <a:extLst>
              <a:ext uri="{FF2B5EF4-FFF2-40B4-BE49-F238E27FC236}">
                <a16:creationId xmlns:a16="http://schemas.microsoft.com/office/drawing/2014/main" id="{753210F9-A50D-49BE-BB51-94D8D0E438D3}"/>
              </a:ext>
            </a:extLst>
          </p:cNvPr>
          <p:cNvSpPr>
            <a:spLocks noGrp="1"/>
          </p:cNvSpPr>
          <p:nvPr>
            <p:ph type="ftr" sz="quarter" idx="11"/>
          </p:nvPr>
        </p:nvSpPr>
        <p:spPr/>
        <p:txBody>
          <a:bodyPr/>
          <a:lstStyle>
            <a:lvl1pPr>
              <a:defRPr/>
            </a:lvl1pPr>
          </a:lstStyle>
          <a:p>
            <a:endParaRPr lang="fr-CA" dirty="0"/>
          </a:p>
        </p:txBody>
      </p:sp>
      <p:sp>
        <p:nvSpPr>
          <p:cNvPr id="6" name="Slide Number Placeholder 5">
            <a:extLst>
              <a:ext uri="{FF2B5EF4-FFF2-40B4-BE49-F238E27FC236}">
                <a16:creationId xmlns:a16="http://schemas.microsoft.com/office/drawing/2014/main" id="{81BDBDD5-CB3B-494E-9575-0DA28B13962A}"/>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dirty="0"/>
          </a:p>
        </p:txBody>
      </p:sp>
    </p:spTree>
    <p:extLst>
      <p:ext uri="{BB962C8B-B14F-4D97-AF65-F5344CB8AC3E}">
        <p14:creationId xmlns:p14="http://schemas.microsoft.com/office/powerpoint/2010/main" val="255790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F7FE4-C224-40E7-9EC2-E701E2B05361}"/>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9B3326B-3E33-4D2B-B103-E5F46F822A5B}"/>
              </a:ext>
            </a:extLst>
          </p:cNvPr>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3723A33-481D-41B1-BE57-84B1ECA6B7E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a:prstGeom prst="rect">
            <a:avLst/>
          </a:prstGeo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a:prstGeom prst="rect">
            <a:avLst/>
          </a:prstGeom>
        </p:spPr>
        <p:txBody>
          <a:bodyPr lIns="91440" rIns="91440" anchor="t" anchorCtr="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77E84873-4897-4316-A38B-A4DD81522AFA}"/>
              </a:ext>
            </a:extLst>
          </p:cNvPr>
          <p:cNvSpPr>
            <a:spLocks noGrp="1"/>
          </p:cNvSpPr>
          <p:nvPr>
            <p:ph type="dt" sz="half" idx="10"/>
          </p:nvPr>
        </p:nvSpPr>
        <p:spPr/>
        <p:txBody>
          <a:bodyPr/>
          <a:lstStyle>
            <a:lvl1pPr>
              <a:defRPr/>
            </a:lvl1pPr>
          </a:lstStyle>
          <a:p>
            <a:fld id="{BD43B2A8-D622-4AD8-A1BD-5CFB03C60BD5}" type="datetime1">
              <a:rPr lang="fr-CA" smtClean="0"/>
              <a:t>2020-08-04</a:t>
            </a:fld>
            <a:endParaRPr lang="fr-CA"/>
          </a:p>
        </p:txBody>
      </p:sp>
      <p:sp>
        <p:nvSpPr>
          <p:cNvPr id="8" name="Footer Placeholder 4">
            <a:extLst>
              <a:ext uri="{FF2B5EF4-FFF2-40B4-BE49-F238E27FC236}">
                <a16:creationId xmlns:a16="http://schemas.microsoft.com/office/drawing/2014/main" id="{A261F300-4EAB-43C4-8700-01D6C7F80747}"/>
              </a:ext>
            </a:extLst>
          </p:cNvPr>
          <p:cNvSpPr>
            <a:spLocks noGrp="1"/>
          </p:cNvSpPr>
          <p:nvPr>
            <p:ph type="ftr" sz="quarter" idx="11"/>
          </p:nvPr>
        </p:nvSpPr>
        <p:spPr/>
        <p:txBody>
          <a:bodyPr/>
          <a:lstStyle>
            <a:lvl1pPr>
              <a:defRPr/>
            </a:lvl1pPr>
          </a:lstStyle>
          <a:p>
            <a:endParaRPr lang="fr-CA"/>
          </a:p>
        </p:txBody>
      </p:sp>
      <p:sp>
        <p:nvSpPr>
          <p:cNvPr id="9" name="Slide Number Placeholder 5">
            <a:extLst>
              <a:ext uri="{FF2B5EF4-FFF2-40B4-BE49-F238E27FC236}">
                <a16:creationId xmlns:a16="http://schemas.microsoft.com/office/drawing/2014/main" id="{09C48BA7-2DF2-4D0E-912B-A315011C80FE}"/>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132859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24C63D-DFB5-43E2-A04D-5BB707F6A921}"/>
              </a:ext>
            </a:extLst>
          </p:cNvPr>
          <p:cNvSpPr>
            <a:spLocks noGrp="1"/>
          </p:cNvSpPr>
          <p:nvPr>
            <p:ph type="dt" sz="half" idx="10"/>
          </p:nvPr>
        </p:nvSpPr>
        <p:spPr/>
        <p:txBody>
          <a:bodyPr/>
          <a:lstStyle>
            <a:lvl1pPr>
              <a:defRPr/>
            </a:lvl1pPr>
          </a:lstStyle>
          <a:p>
            <a:fld id="{50AA70C6-4B44-4B7A-94E2-4ED01A820383}" type="datetime1">
              <a:rPr lang="fr-CA" smtClean="0"/>
              <a:t>2020-08-04</a:t>
            </a:fld>
            <a:endParaRPr lang="fr-CA"/>
          </a:p>
        </p:txBody>
      </p:sp>
      <p:sp>
        <p:nvSpPr>
          <p:cNvPr id="6" name="Footer Placeholder 4">
            <a:extLst>
              <a:ext uri="{FF2B5EF4-FFF2-40B4-BE49-F238E27FC236}">
                <a16:creationId xmlns:a16="http://schemas.microsoft.com/office/drawing/2014/main" id="{F958C5E0-A285-401B-B6FD-1DD52EA1FB2D}"/>
              </a:ext>
            </a:extLst>
          </p:cNvPr>
          <p:cNvSpPr>
            <a:spLocks noGrp="1"/>
          </p:cNvSpPr>
          <p:nvPr>
            <p:ph type="ftr" sz="quarter" idx="11"/>
          </p:nvPr>
        </p:nvSpPr>
        <p:spPr/>
        <p:txBody>
          <a:bodyPr/>
          <a:lstStyle>
            <a:lvl1pPr>
              <a:defRPr/>
            </a:lvl1pPr>
          </a:lstStyle>
          <a:p>
            <a:endParaRPr lang="fr-CA"/>
          </a:p>
        </p:txBody>
      </p:sp>
      <p:sp>
        <p:nvSpPr>
          <p:cNvPr id="7" name="Slide Number Placeholder 5">
            <a:extLst>
              <a:ext uri="{FF2B5EF4-FFF2-40B4-BE49-F238E27FC236}">
                <a16:creationId xmlns:a16="http://schemas.microsoft.com/office/drawing/2014/main" id="{C1AB2DF8-16A2-4FB0-B771-D1B8F3280B04}"/>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95010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2F6E200-C44E-4F6B-80DB-F3CA6CACA005}"/>
              </a:ext>
            </a:extLst>
          </p:cNvPr>
          <p:cNvSpPr>
            <a:spLocks noGrp="1"/>
          </p:cNvSpPr>
          <p:nvPr>
            <p:ph type="dt" sz="half" idx="10"/>
          </p:nvPr>
        </p:nvSpPr>
        <p:spPr/>
        <p:txBody>
          <a:bodyPr/>
          <a:lstStyle>
            <a:lvl1pPr>
              <a:defRPr/>
            </a:lvl1pPr>
          </a:lstStyle>
          <a:p>
            <a:fld id="{BA40B437-F82E-4128-B53E-C3664A647862}" type="datetime1">
              <a:rPr lang="fr-CA" smtClean="0"/>
              <a:t>2020-08-04</a:t>
            </a:fld>
            <a:endParaRPr lang="fr-CA"/>
          </a:p>
        </p:txBody>
      </p:sp>
      <p:sp>
        <p:nvSpPr>
          <p:cNvPr id="8" name="Footer Placeholder 4">
            <a:extLst>
              <a:ext uri="{FF2B5EF4-FFF2-40B4-BE49-F238E27FC236}">
                <a16:creationId xmlns:a16="http://schemas.microsoft.com/office/drawing/2014/main" id="{5CB0ACA5-1EF3-4333-A82F-4CDAF3A3EC64}"/>
              </a:ext>
            </a:extLst>
          </p:cNvPr>
          <p:cNvSpPr>
            <a:spLocks noGrp="1"/>
          </p:cNvSpPr>
          <p:nvPr>
            <p:ph type="ftr" sz="quarter" idx="11"/>
          </p:nvPr>
        </p:nvSpPr>
        <p:spPr/>
        <p:txBody>
          <a:bodyPr/>
          <a:lstStyle>
            <a:lvl1pPr>
              <a:defRPr/>
            </a:lvl1pPr>
          </a:lstStyle>
          <a:p>
            <a:endParaRPr lang="fr-CA"/>
          </a:p>
        </p:txBody>
      </p:sp>
      <p:sp>
        <p:nvSpPr>
          <p:cNvPr id="9" name="Slide Number Placeholder 5">
            <a:extLst>
              <a:ext uri="{FF2B5EF4-FFF2-40B4-BE49-F238E27FC236}">
                <a16:creationId xmlns:a16="http://schemas.microsoft.com/office/drawing/2014/main" id="{4D00A364-C31F-413D-824D-D4F60C27DFC7}"/>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209985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1449387"/>
          </a:xfrm>
          <a:prstGeom prst="rect">
            <a:avLst/>
          </a:prstGeo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442CE84-C4AE-455B-956A-5C3B5FDE08E4}"/>
              </a:ext>
            </a:extLst>
          </p:cNvPr>
          <p:cNvSpPr>
            <a:spLocks noGrp="1"/>
          </p:cNvSpPr>
          <p:nvPr>
            <p:ph type="dt" sz="half" idx="10"/>
          </p:nvPr>
        </p:nvSpPr>
        <p:spPr/>
        <p:txBody>
          <a:bodyPr/>
          <a:lstStyle>
            <a:lvl1pPr>
              <a:defRPr/>
            </a:lvl1pPr>
          </a:lstStyle>
          <a:p>
            <a:fld id="{623D839A-0FB7-4F59-BFD8-5756390630A2}" type="datetime1">
              <a:rPr lang="fr-CA" smtClean="0"/>
              <a:t>2020-08-04</a:t>
            </a:fld>
            <a:endParaRPr lang="fr-CA"/>
          </a:p>
        </p:txBody>
      </p:sp>
      <p:sp>
        <p:nvSpPr>
          <p:cNvPr id="4" name="Footer Placeholder 4">
            <a:extLst>
              <a:ext uri="{FF2B5EF4-FFF2-40B4-BE49-F238E27FC236}">
                <a16:creationId xmlns:a16="http://schemas.microsoft.com/office/drawing/2014/main" id="{32627024-A2C6-4779-8F67-379458B37407}"/>
              </a:ext>
            </a:extLst>
          </p:cNvPr>
          <p:cNvSpPr>
            <a:spLocks noGrp="1"/>
          </p:cNvSpPr>
          <p:nvPr>
            <p:ph type="ftr" sz="quarter" idx="11"/>
          </p:nvPr>
        </p:nvSpPr>
        <p:spPr/>
        <p:txBody>
          <a:bodyPr/>
          <a:lstStyle>
            <a:lvl1pPr>
              <a:defRPr/>
            </a:lvl1pPr>
          </a:lstStyle>
          <a:p>
            <a:endParaRPr lang="fr-CA"/>
          </a:p>
        </p:txBody>
      </p:sp>
      <p:sp>
        <p:nvSpPr>
          <p:cNvPr id="5" name="Slide Number Placeholder 5">
            <a:extLst>
              <a:ext uri="{FF2B5EF4-FFF2-40B4-BE49-F238E27FC236}">
                <a16:creationId xmlns:a16="http://schemas.microsoft.com/office/drawing/2014/main" id="{C54F7E95-97CF-4BC7-B0D3-EFB535FE6CBF}"/>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87124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E16C9-1DAE-463D-9207-1D846ECE8CFD}"/>
              </a:ext>
            </a:extLst>
          </p:cNvPr>
          <p:cNvSpPr/>
          <p:nvPr/>
        </p:nvSpPr>
        <p:spPr>
          <a:xfrm>
            <a:off x="3175" y="6400800"/>
            <a:ext cx="9140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D2202DF-CE61-4A1D-BC15-6FFE62C397A6}"/>
              </a:ext>
            </a:extLst>
          </p:cNvPr>
          <p:cNvSpPr/>
          <p:nvPr/>
        </p:nvSpPr>
        <p:spPr>
          <a:xfrm>
            <a:off x="0" y="6334125"/>
            <a:ext cx="914241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7" descr="ppt_top2nd">
            <a:extLst>
              <a:ext uri="{FF2B5EF4-FFF2-40B4-BE49-F238E27FC236}">
                <a16:creationId xmlns:a16="http://schemas.microsoft.com/office/drawing/2014/main" id="{6722FB58-3E6C-4D79-9917-2FB0BF4D2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
            <a:ext cx="9144000" cy="457200"/>
          </a:xfrm>
          <a:prstGeom prst="rect">
            <a:avLst/>
          </a:prstGeom>
          <a:solidFill>
            <a:schemeClr val="accent1">
              <a:lumMod val="60000"/>
              <a:lumOff val="40000"/>
            </a:schemeClr>
          </a:solidFill>
          <a:ln>
            <a:noFill/>
          </a:ln>
          <a:effectLst>
            <a:glow>
              <a:schemeClr val="accent1">
                <a:alpha val="40000"/>
              </a:schemeClr>
            </a:glow>
            <a:reflection endPos="0" dir="5400000" sy="-100000" algn="bl" rotWithShape="0"/>
          </a:effectLst>
        </p:spPr>
      </p:pic>
      <p:sp>
        <p:nvSpPr>
          <p:cNvPr id="5" name="Date Placeholder 6">
            <a:extLst>
              <a:ext uri="{FF2B5EF4-FFF2-40B4-BE49-F238E27FC236}">
                <a16:creationId xmlns:a16="http://schemas.microsoft.com/office/drawing/2014/main" id="{AD9984A6-BDA0-4BCF-B2CF-AFAC51737755}"/>
              </a:ext>
            </a:extLst>
          </p:cNvPr>
          <p:cNvSpPr>
            <a:spLocks noGrp="1"/>
          </p:cNvSpPr>
          <p:nvPr>
            <p:ph type="dt" sz="half" idx="10"/>
          </p:nvPr>
        </p:nvSpPr>
        <p:spPr/>
        <p:txBody>
          <a:bodyPr/>
          <a:lstStyle>
            <a:lvl1pPr>
              <a:defRPr/>
            </a:lvl1pPr>
          </a:lstStyle>
          <a:p>
            <a:fld id="{8AB14F16-87C8-4D40-AEC6-1F7E7583F6D8}" type="datetime1">
              <a:rPr lang="fr-CA" smtClean="0"/>
              <a:t>2020-08-04</a:t>
            </a:fld>
            <a:endParaRPr lang="fr-CA"/>
          </a:p>
        </p:txBody>
      </p:sp>
      <p:sp>
        <p:nvSpPr>
          <p:cNvPr id="6" name="Footer Placeholder 7">
            <a:extLst>
              <a:ext uri="{FF2B5EF4-FFF2-40B4-BE49-F238E27FC236}">
                <a16:creationId xmlns:a16="http://schemas.microsoft.com/office/drawing/2014/main" id="{53CA4177-2BB4-461F-8E92-F20B6F977740}"/>
              </a:ext>
            </a:extLst>
          </p:cNvPr>
          <p:cNvSpPr>
            <a:spLocks noGrp="1"/>
          </p:cNvSpPr>
          <p:nvPr>
            <p:ph type="ftr" sz="quarter" idx="11"/>
          </p:nvPr>
        </p:nvSpPr>
        <p:spPr/>
        <p:txBody>
          <a:bodyPr/>
          <a:lstStyle>
            <a:lvl1pPr>
              <a:defRPr>
                <a:solidFill>
                  <a:srgbClr val="FFFFFF"/>
                </a:solidFill>
              </a:defRPr>
            </a:lvl1pPr>
          </a:lstStyle>
          <a:p>
            <a:endParaRPr lang="fr-CA"/>
          </a:p>
        </p:txBody>
      </p:sp>
      <p:sp>
        <p:nvSpPr>
          <p:cNvPr id="7" name="Slide Number Placeholder 8">
            <a:extLst>
              <a:ext uri="{FF2B5EF4-FFF2-40B4-BE49-F238E27FC236}">
                <a16:creationId xmlns:a16="http://schemas.microsoft.com/office/drawing/2014/main" id="{1D6D94EF-54D5-4A5D-A6B3-E193B4AA8F25}"/>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pic>
        <p:nvPicPr>
          <p:cNvPr id="8" name="Picture 7">
            <a:extLst>
              <a:ext uri="{FF2B5EF4-FFF2-40B4-BE49-F238E27FC236}">
                <a16:creationId xmlns:a16="http://schemas.microsoft.com/office/drawing/2014/main" id="{12272244-DA4E-476F-A1DA-C6FE21922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60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A3DC-63FF-284E-B572-BD8CDE4C54D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BFE7014-8392-C04A-AFEA-5163F315B9A9}"/>
              </a:ext>
            </a:extLst>
          </p:cNvPr>
          <p:cNvSpPr>
            <a:spLocks noGrp="1"/>
          </p:cNvSpPr>
          <p:nvPr>
            <p:ph type="dt" sz="half" idx="10"/>
          </p:nvPr>
        </p:nvSpPr>
        <p:spPr/>
        <p:txBody>
          <a:bodyPr/>
          <a:lstStyle/>
          <a:p>
            <a:fld id="{17686380-7CFE-4128-924A-B97494CC0875}" type="datetime1">
              <a:rPr lang="fr-CA" smtClean="0"/>
              <a:t>2020-08-04</a:t>
            </a:fld>
            <a:endParaRPr lang="fr-CA" dirty="0"/>
          </a:p>
        </p:txBody>
      </p:sp>
      <p:sp>
        <p:nvSpPr>
          <p:cNvPr id="4" name="Slide Number Placeholder 3">
            <a:extLst>
              <a:ext uri="{FF2B5EF4-FFF2-40B4-BE49-F238E27FC236}">
                <a16:creationId xmlns:a16="http://schemas.microsoft.com/office/drawing/2014/main" id="{EFFB04DA-6BD0-C74D-93D7-568C4379AD39}"/>
              </a:ext>
            </a:extLst>
          </p:cNvPr>
          <p:cNvSpPr>
            <a:spLocks noGrp="1"/>
          </p:cNvSpPr>
          <p:nvPr>
            <p:ph type="sldNum" sz="quarter" idx="11"/>
          </p:nvPr>
        </p:nvSpPr>
        <p:spPr/>
        <p:txBody>
          <a:bodyPr/>
          <a:lstStyle/>
          <a:p>
            <a:fld id="{D972D528-74BE-4E0D-896E-649AD652729F}" type="slidenum">
              <a:rPr lang="fr-CA" smtClean="0"/>
              <a:t>‹#›</a:t>
            </a:fld>
            <a:endParaRPr lang="fr-CA"/>
          </a:p>
        </p:txBody>
      </p:sp>
    </p:spTree>
    <p:extLst>
      <p:ext uri="{BB962C8B-B14F-4D97-AF65-F5344CB8AC3E}">
        <p14:creationId xmlns:p14="http://schemas.microsoft.com/office/powerpoint/2010/main" val="283427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524BB3-E671-47A6-B889-EA45FD2A4A7C}"/>
              </a:ext>
            </a:extLst>
          </p:cNvPr>
          <p:cNvSpPr/>
          <p:nvPr/>
        </p:nvSpPr>
        <p:spPr>
          <a:xfrm>
            <a:off x="0" y="0"/>
            <a:ext cx="3038475"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FD9C93F-7DF6-421D-AC23-434CF37E39AE}"/>
              </a:ext>
            </a:extLst>
          </p:cNvPr>
          <p:cNvSpPr/>
          <p:nvPr/>
        </p:nvSpPr>
        <p:spPr>
          <a:xfrm>
            <a:off x="3030538" y="0"/>
            <a:ext cx="4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a:prstGeom prst="rect">
            <a:avLst/>
          </a:prstGeo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439F97B8-2330-46A5-AC6D-7D00B0DD77F4}"/>
              </a:ext>
            </a:extLst>
          </p:cNvPr>
          <p:cNvSpPr>
            <a:spLocks noGrp="1"/>
          </p:cNvSpPr>
          <p:nvPr>
            <p:ph type="dt" sz="half" idx="10"/>
          </p:nvPr>
        </p:nvSpPr>
        <p:spPr>
          <a:xfrm>
            <a:off x="349250" y="6459538"/>
            <a:ext cx="1963738" cy="365125"/>
          </a:xfrm>
        </p:spPr>
        <p:txBody>
          <a:bodyPr/>
          <a:lstStyle>
            <a:lvl1pPr algn="l">
              <a:defRPr smtClean="0"/>
            </a:lvl1pPr>
          </a:lstStyle>
          <a:p>
            <a:fld id="{A8C8C325-D2A1-401F-BF34-F403D2528407}" type="datetime1">
              <a:rPr lang="fr-CA" smtClean="0"/>
              <a:t>2020-08-04</a:t>
            </a:fld>
            <a:endParaRPr lang="fr-CA"/>
          </a:p>
        </p:txBody>
      </p:sp>
      <p:sp>
        <p:nvSpPr>
          <p:cNvPr id="8" name="Footer Placeholder 5">
            <a:extLst>
              <a:ext uri="{FF2B5EF4-FFF2-40B4-BE49-F238E27FC236}">
                <a16:creationId xmlns:a16="http://schemas.microsoft.com/office/drawing/2014/main" id="{E907EACC-98E2-4009-AE5A-EE884E8D53CD}"/>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endParaRPr lang="fr-CA"/>
          </a:p>
        </p:txBody>
      </p:sp>
      <p:sp>
        <p:nvSpPr>
          <p:cNvPr id="9" name="Slide Number Placeholder 6">
            <a:extLst>
              <a:ext uri="{FF2B5EF4-FFF2-40B4-BE49-F238E27FC236}">
                <a16:creationId xmlns:a16="http://schemas.microsoft.com/office/drawing/2014/main" id="{98C74DF6-6EAF-4BFC-9AD6-255002CC12E3}"/>
              </a:ext>
            </a:extLst>
          </p:cNvPr>
          <p:cNvSpPr>
            <a:spLocks noGrp="1"/>
          </p:cNvSpPr>
          <p:nvPr>
            <p:ph type="sldNum" sz="quarter" idx="12"/>
          </p:nvPr>
        </p:nvSpPr>
        <p:spPr/>
        <p:txBody>
          <a:bodyPr/>
          <a:lstStyle>
            <a:lvl1pPr>
              <a:defRPr smtClean="0">
                <a:solidFill>
                  <a:schemeClr val="tx2"/>
                </a:solidFill>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37228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75CFD0-1999-4429-94CE-E02FD8C5958B}"/>
              </a:ext>
            </a:extLst>
          </p:cNvPr>
          <p:cNvSpPr/>
          <p:nvPr/>
        </p:nvSpPr>
        <p:spPr>
          <a:xfrm>
            <a:off x="0" y="4953000"/>
            <a:ext cx="9142413"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C094062-2480-4F48-A2BF-E239456845C1}"/>
              </a:ext>
            </a:extLst>
          </p:cNvPr>
          <p:cNvSpPr/>
          <p:nvPr/>
        </p:nvSpPr>
        <p:spPr>
          <a:xfrm>
            <a:off x="0" y="4914900"/>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prstGeom prst="rect">
            <a:avLst/>
          </a:prstGeo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4948" cy="594360"/>
          </a:xfrm>
          <a:prstGeom prst="rect">
            <a:avLst/>
          </a:prstGeo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DF41F2CC-D475-4A75-9FD2-A4B9602CBA38}"/>
              </a:ext>
            </a:extLst>
          </p:cNvPr>
          <p:cNvSpPr>
            <a:spLocks noGrp="1"/>
          </p:cNvSpPr>
          <p:nvPr>
            <p:ph type="dt" sz="half" idx="10"/>
          </p:nvPr>
        </p:nvSpPr>
        <p:spPr/>
        <p:txBody>
          <a:bodyPr/>
          <a:lstStyle>
            <a:lvl1pPr>
              <a:defRPr/>
            </a:lvl1pPr>
          </a:lstStyle>
          <a:p>
            <a:fld id="{BE258C35-ED74-4F55-8487-B805133FA9BC}" type="datetime1">
              <a:rPr lang="fr-CA" smtClean="0"/>
              <a:t>2020-08-04</a:t>
            </a:fld>
            <a:endParaRPr lang="fr-CA"/>
          </a:p>
        </p:txBody>
      </p:sp>
      <p:sp>
        <p:nvSpPr>
          <p:cNvPr id="8" name="Footer Placeholder 5">
            <a:extLst>
              <a:ext uri="{FF2B5EF4-FFF2-40B4-BE49-F238E27FC236}">
                <a16:creationId xmlns:a16="http://schemas.microsoft.com/office/drawing/2014/main" id="{722EC0B8-90DC-4C8B-A052-6D39D80905C6}"/>
              </a:ext>
            </a:extLst>
          </p:cNvPr>
          <p:cNvSpPr>
            <a:spLocks noGrp="1"/>
          </p:cNvSpPr>
          <p:nvPr>
            <p:ph type="ftr" sz="quarter" idx="11"/>
          </p:nvPr>
        </p:nvSpPr>
        <p:spPr/>
        <p:txBody>
          <a:bodyPr/>
          <a:lstStyle>
            <a:lvl1pPr>
              <a:defRPr/>
            </a:lvl1pPr>
          </a:lstStyle>
          <a:p>
            <a:endParaRPr lang="fr-CA"/>
          </a:p>
        </p:txBody>
      </p:sp>
      <p:sp>
        <p:nvSpPr>
          <p:cNvPr id="9" name="Slide Number Placeholder 6">
            <a:extLst>
              <a:ext uri="{FF2B5EF4-FFF2-40B4-BE49-F238E27FC236}">
                <a16:creationId xmlns:a16="http://schemas.microsoft.com/office/drawing/2014/main" id="{05B25CB3-DF16-4FA7-A7E0-10E8EE981BDA}"/>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5458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144938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68000" y="1080000"/>
            <a:ext cx="8280000" cy="4837799"/>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47E7D4-92A4-4553-AA0B-B2607EDF2465}"/>
              </a:ext>
            </a:extLst>
          </p:cNvPr>
          <p:cNvSpPr>
            <a:spLocks noGrp="1"/>
          </p:cNvSpPr>
          <p:nvPr>
            <p:ph type="dt" sz="half" idx="10"/>
          </p:nvPr>
        </p:nvSpPr>
        <p:spPr/>
        <p:txBody>
          <a:bodyPr/>
          <a:lstStyle>
            <a:lvl1pPr>
              <a:defRPr/>
            </a:lvl1pPr>
          </a:lstStyle>
          <a:p>
            <a:fld id="{5A094F4A-15A5-471B-81DD-410466CADF04}" type="datetime1">
              <a:rPr lang="fr-CA" smtClean="0"/>
              <a:t>2020-08-04</a:t>
            </a:fld>
            <a:endParaRPr lang="fr-CA"/>
          </a:p>
        </p:txBody>
      </p:sp>
      <p:sp>
        <p:nvSpPr>
          <p:cNvPr id="5" name="Footer Placeholder 4">
            <a:extLst>
              <a:ext uri="{FF2B5EF4-FFF2-40B4-BE49-F238E27FC236}">
                <a16:creationId xmlns:a16="http://schemas.microsoft.com/office/drawing/2014/main" id="{10479363-39CC-4124-95B0-41930621ED04}"/>
              </a:ext>
            </a:extLst>
          </p:cNvPr>
          <p:cNvSpPr>
            <a:spLocks noGrp="1"/>
          </p:cNvSpPr>
          <p:nvPr>
            <p:ph type="ftr" sz="quarter" idx="11"/>
          </p:nvPr>
        </p:nvSpPr>
        <p:spPr/>
        <p:txBody>
          <a:bodyPr/>
          <a:lstStyle>
            <a:lvl1pPr>
              <a:defRPr/>
            </a:lvl1pPr>
          </a:lstStyle>
          <a:p>
            <a:endParaRPr lang="fr-CA"/>
          </a:p>
        </p:txBody>
      </p:sp>
      <p:sp>
        <p:nvSpPr>
          <p:cNvPr id="6" name="Slide Number Placeholder 5">
            <a:extLst>
              <a:ext uri="{FF2B5EF4-FFF2-40B4-BE49-F238E27FC236}">
                <a16:creationId xmlns:a16="http://schemas.microsoft.com/office/drawing/2014/main" id="{D973109F-403C-4A83-AD01-5E5D60369263}"/>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511694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B11CA6-A89C-4948-80A0-58869F14C841}"/>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52D420C-143C-41DD-838C-8DDF7975A152}"/>
              </a:ext>
            </a:extLst>
          </p:cNvPr>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C1CEE10E-79FF-486A-AEC1-8A90534F3189}"/>
              </a:ext>
            </a:extLst>
          </p:cNvPr>
          <p:cNvSpPr>
            <a:spLocks noGrp="1"/>
          </p:cNvSpPr>
          <p:nvPr>
            <p:ph type="dt" sz="half" idx="10"/>
          </p:nvPr>
        </p:nvSpPr>
        <p:spPr/>
        <p:txBody>
          <a:bodyPr/>
          <a:lstStyle>
            <a:lvl1pPr>
              <a:defRPr/>
            </a:lvl1pPr>
          </a:lstStyle>
          <a:p>
            <a:fld id="{4FB4DB52-0E67-48C4-980D-B47E70DD0046}" type="datetime1">
              <a:rPr lang="fr-CA" smtClean="0"/>
              <a:t>2020-08-04</a:t>
            </a:fld>
            <a:endParaRPr lang="fr-CA"/>
          </a:p>
        </p:txBody>
      </p:sp>
      <p:sp>
        <p:nvSpPr>
          <p:cNvPr id="7" name="Footer Placeholder 4">
            <a:extLst>
              <a:ext uri="{FF2B5EF4-FFF2-40B4-BE49-F238E27FC236}">
                <a16:creationId xmlns:a16="http://schemas.microsoft.com/office/drawing/2014/main" id="{FAAE4A6B-79AD-4A49-9C2A-AFCA99B4222B}"/>
              </a:ext>
            </a:extLst>
          </p:cNvPr>
          <p:cNvSpPr>
            <a:spLocks noGrp="1"/>
          </p:cNvSpPr>
          <p:nvPr>
            <p:ph type="ftr" sz="quarter" idx="11"/>
          </p:nvPr>
        </p:nvSpPr>
        <p:spPr/>
        <p:txBody>
          <a:bodyPr/>
          <a:lstStyle>
            <a:lvl1pPr>
              <a:defRPr/>
            </a:lvl1pPr>
          </a:lstStyle>
          <a:p>
            <a:endParaRPr lang="fr-CA"/>
          </a:p>
        </p:txBody>
      </p:sp>
      <p:sp>
        <p:nvSpPr>
          <p:cNvPr id="8" name="Slide Number Placeholder 5">
            <a:extLst>
              <a:ext uri="{FF2B5EF4-FFF2-40B4-BE49-F238E27FC236}">
                <a16:creationId xmlns:a16="http://schemas.microsoft.com/office/drawing/2014/main" id="{8A982994-D443-48DA-8017-19900FC731CF}"/>
              </a:ext>
            </a:extLst>
          </p:cNvPr>
          <p:cNvSpPr>
            <a:spLocks noGrp="1"/>
          </p:cNvSpPr>
          <p:nvPr>
            <p:ph type="sldNum" sz="quarter" idx="12"/>
          </p:nvPr>
        </p:nvSpPr>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401668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179DBE-12FE-4B6E-860A-3BF5C0E1B182}"/>
              </a:ext>
            </a:extLst>
          </p:cNvPr>
          <p:cNvSpPr>
            <a:spLocks noGrp="1"/>
          </p:cNvSpPr>
          <p:nvPr>
            <p:ph type="dt" sz="half" idx="10"/>
          </p:nvPr>
        </p:nvSpPr>
        <p:spPr>
          <a:xfrm>
            <a:off x="822325" y="6459538"/>
            <a:ext cx="1854200" cy="365125"/>
          </a:xfrm>
          <a:prstGeom prst="rect">
            <a:avLst/>
          </a:prstGeom>
        </p:spPr>
        <p:txBody>
          <a:bodyPr/>
          <a:lstStyle>
            <a:lvl1pPr>
              <a:defRPr/>
            </a:lvl1pPr>
          </a:lstStyle>
          <a:p>
            <a:fld id="{C6408FA2-A915-47C7-BECD-361E0A609C80}" type="datetime1">
              <a:rPr lang="fr-CA" smtClean="0"/>
              <a:t>2020-08-04</a:t>
            </a:fld>
            <a:endParaRPr lang="fr-CA"/>
          </a:p>
        </p:txBody>
      </p:sp>
      <p:sp>
        <p:nvSpPr>
          <p:cNvPr id="5" name="Footer Placeholder 4">
            <a:extLst>
              <a:ext uri="{FF2B5EF4-FFF2-40B4-BE49-F238E27FC236}">
                <a16:creationId xmlns:a16="http://schemas.microsoft.com/office/drawing/2014/main" id="{753210F9-A50D-49BE-BB51-94D8D0E438D3}"/>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dirty="0"/>
          </a:p>
        </p:txBody>
      </p:sp>
      <p:sp>
        <p:nvSpPr>
          <p:cNvPr id="6" name="Slide Number Placeholder 5">
            <a:extLst>
              <a:ext uri="{FF2B5EF4-FFF2-40B4-BE49-F238E27FC236}">
                <a16:creationId xmlns:a16="http://schemas.microsoft.com/office/drawing/2014/main" id="{81BDBDD5-CB3B-494E-9575-0DA28B13962A}"/>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dirty="0"/>
          </a:p>
        </p:txBody>
      </p:sp>
    </p:spTree>
    <p:extLst>
      <p:ext uri="{BB962C8B-B14F-4D97-AF65-F5344CB8AC3E}">
        <p14:creationId xmlns:p14="http://schemas.microsoft.com/office/powerpoint/2010/main" val="95409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F7FE4-C224-40E7-9EC2-E701E2B05361}"/>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9B3326B-3E33-4D2B-B103-E5F46F822A5B}"/>
              </a:ext>
            </a:extLst>
          </p:cNvPr>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3723A33-481D-41B1-BE57-84B1ECA6B7E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77E84873-4897-4316-A38B-A4DD81522AFA}"/>
              </a:ext>
            </a:extLst>
          </p:cNvPr>
          <p:cNvSpPr>
            <a:spLocks noGrp="1"/>
          </p:cNvSpPr>
          <p:nvPr>
            <p:ph type="dt" sz="half" idx="10"/>
          </p:nvPr>
        </p:nvSpPr>
        <p:spPr>
          <a:xfrm>
            <a:off x="822325" y="6459538"/>
            <a:ext cx="1854200" cy="365125"/>
          </a:xfrm>
          <a:prstGeom prst="rect">
            <a:avLst/>
          </a:prstGeom>
        </p:spPr>
        <p:txBody>
          <a:bodyPr/>
          <a:lstStyle>
            <a:lvl1pPr>
              <a:defRPr/>
            </a:lvl1pPr>
          </a:lstStyle>
          <a:p>
            <a:fld id="{BD43B2A8-D622-4AD8-A1BD-5CFB03C60BD5}" type="datetime1">
              <a:rPr lang="fr-CA" smtClean="0"/>
              <a:t>2020-08-04</a:t>
            </a:fld>
            <a:endParaRPr lang="fr-CA"/>
          </a:p>
        </p:txBody>
      </p:sp>
      <p:sp>
        <p:nvSpPr>
          <p:cNvPr id="8" name="Footer Placeholder 4">
            <a:extLst>
              <a:ext uri="{FF2B5EF4-FFF2-40B4-BE49-F238E27FC236}">
                <a16:creationId xmlns:a16="http://schemas.microsoft.com/office/drawing/2014/main" id="{A261F300-4EAB-43C4-8700-01D6C7F80747}"/>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9" name="Slide Number Placeholder 5">
            <a:extLst>
              <a:ext uri="{FF2B5EF4-FFF2-40B4-BE49-F238E27FC236}">
                <a16:creationId xmlns:a16="http://schemas.microsoft.com/office/drawing/2014/main" id="{09C48BA7-2DF2-4D0E-912B-A315011C80FE}"/>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289883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24C63D-DFB5-43E2-A04D-5BB707F6A921}"/>
              </a:ext>
            </a:extLst>
          </p:cNvPr>
          <p:cNvSpPr>
            <a:spLocks noGrp="1"/>
          </p:cNvSpPr>
          <p:nvPr>
            <p:ph type="dt" sz="half" idx="10"/>
          </p:nvPr>
        </p:nvSpPr>
        <p:spPr>
          <a:xfrm>
            <a:off x="822325" y="6459538"/>
            <a:ext cx="1854200" cy="365125"/>
          </a:xfrm>
          <a:prstGeom prst="rect">
            <a:avLst/>
          </a:prstGeom>
        </p:spPr>
        <p:txBody>
          <a:bodyPr/>
          <a:lstStyle>
            <a:lvl1pPr>
              <a:defRPr/>
            </a:lvl1pPr>
          </a:lstStyle>
          <a:p>
            <a:fld id="{50AA70C6-4B44-4B7A-94E2-4ED01A820383}" type="datetime1">
              <a:rPr lang="fr-CA" smtClean="0"/>
              <a:t>2020-08-04</a:t>
            </a:fld>
            <a:endParaRPr lang="fr-CA"/>
          </a:p>
        </p:txBody>
      </p:sp>
      <p:sp>
        <p:nvSpPr>
          <p:cNvPr id="6" name="Footer Placeholder 4">
            <a:extLst>
              <a:ext uri="{FF2B5EF4-FFF2-40B4-BE49-F238E27FC236}">
                <a16:creationId xmlns:a16="http://schemas.microsoft.com/office/drawing/2014/main" id="{F958C5E0-A285-401B-B6FD-1DD52EA1FB2D}"/>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7" name="Slide Number Placeholder 5">
            <a:extLst>
              <a:ext uri="{FF2B5EF4-FFF2-40B4-BE49-F238E27FC236}">
                <a16:creationId xmlns:a16="http://schemas.microsoft.com/office/drawing/2014/main" id="{C1AB2DF8-16A2-4FB0-B771-D1B8F3280B04}"/>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36856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2F6E200-C44E-4F6B-80DB-F3CA6CACA005}"/>
              </a:ext>
            </a:extLst>
          </p:cNvPr>
          <p:cNvSpPr>
            <a:spLocks noGrp="1"/>
          </p:cNvSpPr>
          <p:nvPr>
            <p:ph type="dt" sz="half" idx="10"/>
          </p:nvPr>
        </p:nvSpPr>
        <p:spPr>
          <a:xfrm>
            <a:off x="822325" y="6459538"/>
            <a:ext cx="1854200" cy="365125"/>
          </a:xfrm>
          <a:prstGeom prst="rect">
            <a:avLst/>
          </a:prstGeom>
        </p:spPr>
        <p:txBody>
          <a:bodyPr/>
          <a:lstStyle>
            <a:lvl1pPr>
              <a:defRPr/>
            </a:lvl1pPr>
          </a:lstStyle>
          <a:p>
            <a:fld id="{BA40B437-F82E-4128-B53E-C3664A647862}" type="datetime1">
              <a:rPr lang="fr-CA" smtClean="0"/>
              <a:t>2020-08-04</a:t>
            </a:fld>
            <a:endParaRPr lang="fr-CA"/>
          </a:p>
        </p:txBody>
      </p:sp>
      <p:sp>
        <p:nvSpPr>
          <p:cNvPr id="8" name="Footer Placeholder 4">
            <a:extLst>
              <a:ext uri="{FF2B5EF4-FFF2-40B4-BE49-F238E27FC236}">
                <a16:creationId xmlns:a16="http://schemas.microsoft.com/office/drawing/2014/main" id="{5CB0ACA5-1EF3-4333-A82F-4CDAF3A3EC64}"/>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9" name="Slide Number Placeholder 5">
            <a:extLst>
              <a:ext uri="{FF2B5EF4-FFF2-40B4-BE49-F238E27FC236}">
                <a16:creationId xmlns:a16="http://schemas.microsoft.com/office/drawing/2014/main" id="{4D00A364-C31F-413D-824D-D4F60C27DFC7}"/>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286455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442CE84-C4AE-455B-956A-5C3B5FDE08E4}"/>
              </a:ext>
            </a:extLst>
          </p:cNvPr>
          <p:cNvSpPr>
            <a:spLocks noGrp="1"/>
          </p:cNvSpPr>
          <p:nvPr>
            <p:ph type="dt" sz="half" idx="10"/>
          </p:nvPr>
        </p:nvSpPr>
        <p:spPr>
          <a:xfrm>
            <a:off x="822325" y="6459538"/>
            <a:ext cx="1854200" cy="365125"/>
          </a:xfrm>
          <a:prstGeom prst="rect">
            <a:avLst/>
          </a:prstGeom>
        </p:spPr>
        <p:txBody>
          <a:bodyPr/>
          <a:lstStyle>
            <a:lvl1pPr>
              <a:defRPr/>
            </a:lvl1pPr>
          </a:lstStyle>
          <a:p>
            <a:fld id="{623D839A-0FB7-4F59-BFD8-5756390630A2}" type="datetime1">
              <a:rPr lang="fr-CA" smtClean="0"/>
              <a:t>2020-08-04</a:t>
            </a:fld>
            <a:endParaRPr lang="fr-CA"/>
          </a:p>
        </p:txBody>
      </p:sp>
      <p:sp>
        <p:nvSpPr>
          <p:cNvPr id="4" name="Footer Placeholder 4">
            <a:extLst>
              <a:ext uri="{FF2B5EF4-FFF2-40B4-BE49-F238E27FC236}">
                <a16:creationId xmlns:a16="http://schemas.microsoft.com/office/drawing/2014/main" id="{32627024-A2C6-4779-8F67-379458B37407}"/>
              </a:ext>
            </a:extLst>
          </p:cNvPr>
          <p:cNvSpPr>
            <a:spLocks noGrp="1"/>
          </p:cNvSpPr>
          <p:nvPr>
            <p:ph type="ftr" sz="quarter" idx="11"/>
          </p:nvPr>
        </p:nvSpPr>
        <p:spPr>
          <a:xfrm>
            <a:off x="2765425" y="6459538"/>
            <a:ext cx="3616325" cy="365125"/>
          </a:xfrm>
          <a:prstGeom prst="rect">
            <a:avLst/>
          </a:prstGeom>
        </p:spPr>
        <p:txBody>
          <a:bodyPr/>
          <a:lstStyle>
            <a:lvl1pPr>
              <a:defRPr/>
            </a:lvl1pPr>
          </a:lstStyle>
          <a:p>
            <a:endParaRPr lang="fr-CA"/>
          </a:p>
        </p:txBody>
      </p:sp>
      <p:sp>
        <p:nvSpPr>
          <p:cNvPr id="5" name="Slide Number Placeholder 5">
            <a:extLst>
              <a:ext uri="{FF2B5EF4-FFF2-40B4-BE49-F238E27FC236}">
                <a16:creationId xmlns:a16="http://schemas.microsoft.com/office/drawing/2014/main" id="{C54F7E95-97CF-4BC7-B0D3-EFB535FE6CBF}"/>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65755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E16C9-1DAE-463D-9207-1D846ECE8CFD}"/>
              </a:ext>
            </a:extLst>
          </p:cNvPr>
          <p:cNvSpPr/>
          <p:nvPr/>
        </p:nvSpPr>
        <p:spPr>
          <a:xfrm>
            <a:off x="3175" y="6400800"/>
            <a:ext cx="9140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D2202DF-CE61-4A1D-BC15-6FFE62C397A6}"/>
              </a:ext>
            </a:extLst>
          </p:cNvPr>
          <p:cNvSpPr/>
          <p:nvPr/>
        </p:nvSpPr>
        <p:spPr>
          <a:xfrm>
            <a:off x="0" y="6334125"/>
            <a:ext cx="914241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7" descr="ppt_top2nd">
            <a:extLst>
              <a:ext uri="{FF2B5EF4-FFF2-40B4-BE49-F238E27FC236}">
                <a16:creationId xmlns:a16="http://schemas.microsoft.com/office/drawing/2014/main" id="{6722FB58-3E6C-4D79-9917-2FB0BF4D2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
            <a:ext cx="9144000" cy="457200"/>
          </a:xfrm>
          <a:prstGeom prst="rect">
            <a:avLst/>
          </a:prstGeom>
          <a:solidFill>
            <a:schemeClr val="accent1">
              <a:lumMod val="60000"/>
              <a:lumOff val="40000"/>
            </a:schemeClr>
          </a:solidFill>
          <a:ln>
            <a:noFill/>
          </a:ln>
          <a:effectLst>
            <a:glow>
              <a:schemeClr val="accent1">
                <a:alpha val="40000"/>
              </a:schemeClr>
            </a:glow>
            <a:reflection endPos="0" dir="5400000" sy="-100000" algn="bl" rotWithShape="0"/>
          </a:effectLst>
        </p:spPr>
      </p:pic>
      <p:sp>
        <p:nvSpPr>
          <p:cNvPr id="5" name="Date Placeholder 6">
            <a:extLst>
              <a:ext uri="{FF2B5EF4-FFF2-40B4-BE49-F238E27FC236}">
                <a16:creationId xmlns:a16="http://schemas.microsoft.com/office/drawing/2014/main" id="{AD9984A6-BDA0-4BCF-B2CF-AFAC51737755}"/>
              </a:ext>
            </a:extLst>
          </p:cNvPr>
          <p:cNvSpPr>
            <a:spLocks noGrp="1"/>
          </p:cNvSpPr>
          <p:nvPr>
            <p:ph type="dt" sz="half" idx="10"/>
          </p:nvPr>
        </p:nvSpPr>
        <p:spPr>
          <a:xfrm>
            <a:off x="822325" y="6459538"/>
            <a:ext cx="1854200" cy="365125"/>
          </a:xfrm>
          <a:prstGeom prst="rect">
            <a:avLst/>
          </a:prstGeom>
        </p:spPr>
        <p:txBody>
          <a:bodyPr/>
          <a:lstStyle>
            <a:lvl1pPr>
              <a:defRPr/>
            </a:lvl1pPr>
          </a:lstStyle>
          <a:p>
            <a:fld id="{8AB14F16-87C8-4D40-AEC6-1F7E7583F6D8}" type="datetime1">
              <a:rPr lang="fr-CA" smtClean="0"/>
              <a:t>2020-08-04</a:t>
            </a:fld>
            <a:endParaRPr lang="fr-CA"/>
          </a:p>
        </p:txBody>
      </p:sp>
      <p:sp>
        <p:nvSpPr>
          <p:cNvPr id="6" name="Footer Placeholder 7">
            <a:extLst>
              <a:ext uri="{FF2B5EF4-FFF2-40B4-BE49-F238E27FC236}">
                <a16:creationId xmlns:a16="http://schemas.microsoft.com/office/drawing/2014/main" id="{53CA4177-2BB4-461F-8E92-F20B6F977740}"/>
              </a:ext>
            </a:extLst>
          </p:cNvPr>
          <p:cNvSpPr>
            <a:spLocks noGrp="1"/>
          </p:cNvSpPr>
          <p:nvPr>
            <p:ph type="ftr" sz="quarter" idx="11"/>
          </p:nvPr>
        </p:nvSpPr>
        <p:spPr>
          <a:xfrm>
            <a:off x="2765425" y="6459538"/>
            <a:ext cx="3616325" cy="365125"/>
          </a:xfrm>
          <a:prstGeom prst="rect">
            <a:avLst/>
          </a:prstGeom>
        </p:spPr>
        <p:txBody>
          <a:bodyPr/>
          <a:lstStyle>
            <a:lvl1pPr>
              <a:defRPr>
                <a:solidFill>
                  <a:srgbClr val="FFFFFF"/>
                </a:solidFill>
              </a:defRPr>
            </a:lvl1pPr>
          </a:lstStyle>
          <a:p>
            <a:endParaRPr lang="fr-CA"/>
          </a:p>
        </p:txBody>
      </p:sp>
      <p:sp>
        <p:nvSpPr>
          <p:cNvPr id="7" name="Slide Number Placeholder 8">
            <a:extLst>
              <a:ext uri="{FF2B5EF4-FFF2-40B4-BE49-F238E27FC236}">
                <a16:creationId xmlns:a16="http://schemas.microsoft.com/office/drawing/2014/main" id="{1D6D94EF-54D5-4A5D-A6B3-E193B4AA8F25}"/>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pic>
        <p:nvPicPr>
          <p:cNvPr id="8" name="Picture 7">
            <a:extLst>
              <a:ext uri="{FF2B5EF4-FFF2-40B4-BE49-F238E27FC236}">
                <a16:creationId xmlns:a16="http://schemas.microsoft.com/office/drawing/2014/main" id="{12272244-DA4E-476F-A1DA-C6FE21922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46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524BB3-E671-47A6-B889-EA45FD2A4A7C}"/>
              </a:ext>
            </a:extLst>
          </p:cNvPr>
          <p:cNvSpPr/>
          <p:nvPr/>
        </p:nvSpPr>
        <p:spPr>
          <a:xfrm>
            <a:off x="0" y="0"/>
            <a:ext cx="3038475"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FD9C93F-7DF6-421D-AC23-434CF37E39AE}"/>
              </a:ext>
            </a:extLst>
          </p:cNvPr>
          <p:cNvSpPr/>
          <p:nvPr/>
        </p:nvSpPr>
        <p:spPr>
          <a:xfrm>
            <a:off x="3030538" y="0"/>
            <a:ext cx="4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439F97B8-2330-46A5-AC6D-7D00B0DD77F4}"/>
              </a:ext>
            </a:extLst>
          </p:cNvPr>
          <p:cNvSpPr>
            <a:spLocks noGrp="1"/>
          </p:cNvSpPr>
          <p:nvPr>
            <p:ph type="dt" sz="half" idx="10"/>
          </p:nvPr>
        </p:nvSpPr>
        <p:spPr>
          <a:xfrm>
            <a:off x="349250" y="6459538"/>
            <a:ext cx="1963738" cy="365125"/>
          </a:xfrm>
          <a:prstGeom prst="rect">
            <a:avLst/>
          </a:prstGeom>
        </p:spPr>
        <p:txBody>
          <a:bodyPr/>
          <a:lstStyle>
            <a:lvl1pPr algn="l">
              <a:defRPr smtClean="0"/>
            </a:lvl1pPr>
          </a:lstStyle>
          <a:p>
            <a:fld id="{A8C8C325-D2A1-401F-BF34-F403D2528407}" type="datetime1">
              <a:rPr lang="fr-CA" smtClean="0"/>
              <a:t>2020-08-04</a:t>
            </a:fld>
            <a:endParaRPr lang="fr-CA"/>
          </a:p>
        </p:txBody>
      </p:sp>
      <p:sp>
        <p:nvSpPr>
          <p:cNvPr id="8" name="Footer Placeholder 5">
            <a:extLst>
              <a:ext uri="{FF2B5EF4-FFF2-40B4-BE49-F238E27FC236}">
                <a16:creationId xmlns:a16="http://schemas.microsoft.com/office/drawing/2014/main" id="{E907EACC-98E2-4009-AE5A-EE884E8D53CD}"/>
              </a:ext>
            </a:extLst>
          </p:cNvPr>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endParaRPr lang="fr-CA"/>
          </a:p>
        </p:txBody>
      </p:sp>
      <p:sp>
        <p:nvSpPr>
          <p:cNvPr id="9" name="Slide Number Placeholder 6">
            <a:extLst>
              <a:ext uri="{FF2B5EF4-FFF2-40B4-BE49-F238E27FC236}">
                <a16:creationId xmlns:a16="http://schemas.microsoft.com/office/drawing/2014/main" id="{98C74DF6-6EAF-4BFC-9AD6-255002CC12E3}"/>
              </a:ext>
            </a:extLst>
          </p:cNvPr>
          <p:cNvSpPr>
            <a:spLocks noGrp="1"/>
          </p:cNvSpPr>
          <p:nvPr>
            <p:ph type="sldNum" sz="quarter" idx="12"/>
          </p:nvPr>
        </p:nvSpPr>
        <p:spPr>
          <a:xfrm>
            <a:off x="7424738" y="6459538"/>
            <a:ext cx="984250" cy="365125"/>
          </a:xfrm>
          <a:prstGeom prst="rect">
            <a:avLst/>
          </a:prstGeom>
        </p:spPr>
        <p:txBody>
          <a:bodyPr/>
          <a:lstStyle>
            <a:lvl1pPr>
              <a:defRPr smtClean="0">
                <a:solidFill>
                  <a:schemeClr val="tx2"/>
                </a:solidFill>
              </a:defRPr>
            </a:lvl1pPr>
          </a:lstStyle>
          <a:p>
            <a:fld id="{D972D528-74BE-4E0D-896E-649AD652729F}" type="slidenum">
              <a:rPr lang="fr-CA" smtClean="0"/>
              <a:t>‹#›</a:t>
            </a:fld>
            <a:endParaRPr lang="fr-CA"/>
          </a:p>
        </p:txBody>
      </p:sp>
    </p:spTree>
    <p:extLst>
      <p:ext uri="{BB962C8B-B14F-4D97-AF65-F5344CB8AC3E}">
        <p14:creationId xmlns:p14="http://schemas.microsoft.com/office/powerpoint/2010/main" val="386128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tif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95961E-19CE-4F99-80D1-075CA4FFD509}"/>
              </a:ext>
            </a:extLst>
          </p:cNvPr>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AA02119-CE3F-47D0-95B6-DC55DCB2060E}"/>
              </a:ext>
            </a:extLst>
          </p:cNvPr>
          <p:cNvSpPr/>
          <p:nvPr/>
        </p:nvSpPr>
        <p:spPr>
          <a:xfrm>
            <a:off x="0" y="6334125"/>
            <a:ext cx="9144000"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AF49FFA-6C3E-4E69-B6B8-F067A00EBDFF}"/>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DFE40C-7A99-41E3-ADB9-1D67C70835FB}"/>
              </a:ext>
            </a:extLst>
          </p:cNvPr>
          <p:cNvSpPr>
            <a:spLocks noGrp="1"/>
          </p:cNvSpPr>
          <p:nvPr>
            <p:ph type="body" idx="1"/>
          </p:nvPr>
        </p:nvSpPr>
        <p:spPr>
          <a:xfrm>
            <a:off x="822325" y="1846263"/>
            <a:ext cx="7543800" cy="4022725"/>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4C046F73-3FFC-4729-BE63-8EBABA7FA2D1}"/>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1">
            <a:extLst>
              <a:ext uri="{FF2B5EF4-FFF2-40B4-BE49-F238E27FC236}">
                <a16:creationId xmlns:a16="http://schemas.microsoft.com/office/drawing/2014/main" id="{7341F557-09B0-4D43-B0B8-50C8B54DF61B}"/>
              </a:ext>
            </a:extLst>
          </p:cNvPr>
          <p:cNvSpPr>
            <a:spLocks noChangeArrowheads="1"/>
          </p:cNvSpPr>
          <p:nvPr/>
        </p:nvSpPr>
        <p:spPr bwMode="auto">
          <a:xfrm>
            <a:off x="6804025" y="6396038"/>
            <a:ext cx="1901825" cy="268287"/>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0"/>
              </a:spcBef>
              <a:spcAft>
                <a:spcPts val="0"/>
              </a:spcAft>
              <a:defRPr/>
            </a:pPr>
            <a:endParaRPr lang="en-CA" altLang="fr-FR" sz="1400"/>
          </a:p>
        </p:txBody>
      </p:sp>
      <p:pic>
        <p:nvPicPr>
          <p:cNvPr id="12" name="Picture 47" descr="ppt_top2nd">
            <a:extLst>
              <a:ext uri="{FF2B5EF4-FFF2-40B4-BE49-F238E27FC236}">
                <a16:creationId xmlns:a16="http://schemas.microsoft.com/office/drawing/2014/main" id="{F82A2849-A72E-4908-A32C-BF0EE52CE3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06375"/>
            <a:ext cx="9144000" cy="457200"/>
          </a:xfrm>
          <a:prstGeom prst="rect">
            <a:avLst/>
          </a:prstGeom>
          <a:solidFill>
            <a:schemeClr val="accent1">
              <a:lumMod val="60000"/>
              <a:lumOff val="40000"/>
            </a:schemeClr>
          </a:solidFill>
          <a:ln>
            <a:noFill/>
          </a:ln>
          <a:effectLst>
            <a:glow>
              <a:schemeClr val="accent1">
                <a:alpha val="40000"/>
              </a:schemeClr>
            </a:glow>
            <a:reflection endPos="0" dir="5400000" sy="-100000" algn="bl" rotWithShape="0"/>
          </a:effectLst>
        </p:spPr>
      </p:pic>
      <p:pic>
        <p:nvPicPr>
          <p:cNvPr id="13" name="Picture 12">
            <a:extLst>
              <a:ext uri="{FF2B5EF4-FFF2-40B4-BE49-F238E27FC236}">
                <a16:creationId xmlns:a16="http://schemas.microsoft.com/office/drawing/2014/main" id="{4E958A76-8788-48E0-A56F-5074AB9A80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sp>
        <p:nvSpPr>
          <p:cNvPr id="15" name="Date Placeholder 3">
            <a:extLst>
              <a:ext uri="{FF2B5EF4-FFF2-40B4-BE49-F238E27FC236}">
                <a16:creationId xmlns:a16="http://schemas.microsoft.com/office/drawing/2014/main" id="{AE32A896-B310-2B45-8DCF-3866A778EE35}"/>
              </a:ext>
            </a:extLst>
          </p:cNvPr>
          <p:cNvSpPr>
            <a:spLocks noGrp="1"/>
          </p:cNvSpPr>
          <p:nvPr>
            <p:ph type="dt" sz="half" idx="2"/>
          </p:nvPr>
        </p:nvSpPr>
        <p:spPr>
          <a:xfrm>
            <a:off x="3974306" y="6423819"/>
            <a:ext cx="1854200" cy="365125"/>
          </a:xfrm>
          <a:prstGeom prst="rect">
            <a:avLst/>
          </a:prstGeom>
        </p:spPr>
        <p:txBody>
          <a:bodyPr/>
          <a:lstStyle>
            <a:lvl1pPr>
              <a:defRPr/>
            </a:lvl1pPr>
          </a:lstStyle>
          <a:p>
            <a:fld id="{17686380-7CFE-4128-924A-B97494CC0875}" type="datetime1">
              <a:rPr lang="fr-CA" smtClean="0"/>
              <a:t>2020-08-04</a:t>
            </a:fld>
            <a:endParaRPr lang="fr-CA" dirty="0"/>
          </a:p>
        </p:txBody>
      </p:sp>
      <p:sp>
        <p:nvSpPr>
          <p:cNvPr id="16" name="Slide Number Placeholder 5">
            <a:extLst>
              <a:ext uri="{FF2B5EF4-FFF2-40B4-BE49-F238E27FC236}">
                <a16:creationId xmlns:a16="http://schemas.microsoft.com/office/drawing/2014/main" id="{0ABDF482-92FB-AE41-A68D-9093DE22ECD0}"/>
              </a:ext>
            </a:extLst>
          </p:cNvPr>
          <p:cNvSpPr>
            <a:spLocks noGrp="1"/>
          </p:cNvSpPr>
          <p:nvPr>
            <p:ph type="sldNum" sz="quarter" idx="4"/>
          </p:nvPr>
        </p:nvSpPr>
        <p:spPr>
          <a:xfrm>
            <a:off x="7424738" y="6459538"/>
            <a:ext cx="984250" cy="365125"/>
          </a:xfrm>
          <a:prstGeom prst="rect">
            <a:avLst/>
          </a:prstGeom>
        </p:spPr>
        <p:txBody>
          <a:bodyPr/>
          <a:lstStyle>
            <a:lvl1pPr>
              <a:defRPr/>
            </a:lvl1pPr>
          </a:lstStyle>
          <a:p>
            <a:fld id="{D972D528-74BE-4E0D-896E-649AD652729F}" type="slidenum">
              <a:rPr lang="fr-CA" smtClean="0"/>
              <a:t>‹#›</a:t>
            </a:fld>
            <a:endParaRPr lang="fr-CA"/>
          </a:p>
        </p:txBody>
      </p:sp>
      <p:pic>
        <p:nvPicPr>
          <p:cNvPr id="17" name="Picture 16">
            <a:extLst>
              <a:ext uri="{FF2B5EF4-FFF2-40B4-BE49-F238E27FC236}">
                <a16:creationId xmlns:a16="http://schemas.microsoft.com/office/drawing/2014/main" id="{030D30E9-E528-1148-A601-89467282C56D}"/>
              </a:ext>
            </a:extLst>
          </p:cNvPr>
          <p:cNvPicPr>
            <a:picLocks noChangeAspect="1"/>
          </p:cNvPicPr>
          <p:nvPr userDrawn="1"/>
        </p:nvPicPr>
        <p:blipFill rotWithShape="1">
          <a:blip r:embed="rId16"/>
          <a:srcRect t="29260" b="26220"/>
          <a:stretch/>
        </p:blipFill>
        <p:spPr>
          <a:xfrm>
            <a:off x="0" y="5615230"/>
            <a:ext cx="2716574" cy="1209433"/>
          </a:xfrm>
          <a:prstGeom prst="rect">
            <a:avLst/>
          </a:prstGeom>
        </p:spPr>
      </p:pic>
    </p:spTree>
    <p:extLst>
      <p:ext uri="{BB962C8B-B14F-4D97-AF65-F5344CB8AC3E}">
        <p14:creationId xmlns:p14="http://schemas.microsoft.com/office/powerpoint/2010/main" val="634825895"/>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p:titleStyle>
    <p:bodyStyle>
      <a:lvl1pPr marL="68263" indent="-68263" algn="l" defTabSz="685800" rtl="0" eaLnBrk="1" fontAlgn="base"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848170"/>
          </a:solidFill>
          <a:latin typeface="+mn-lt"/>
          <a:ea typeface="+mn-ea"/>
          <a:cs typeface="+mn-cs"/>
        </a:defRPr>
      </a:lvl1pPr>
      <a:lvl2pPr marL="287338"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300" kern="1200">
          <a:solidFill>
            <a:srgbClr val="848170"/>
          </a:solidFill>
          <a:latin typeface="+mn-lt"/>
          <a:ea typeface="+mn-ea"/>
          <a:cs typeface="+mn-cs"/>
        </a:defRPr>
      </a:lvl2pPr>
      <a:lvl3pPr marL="423863"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3pPr>
      <a:lvl4pPr marL="561975"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4pPr>
      <a:lvl5pPr marL="698500"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95961E-19CE-4F99-80D1-075CA4FFD509}"/>
              </a:ext>
            </a:extLst>
          </p:cNvPr>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AA02119-CE3F-47D0-95B6-DC55DCB2060E}"/>
              </a:ext>
            </a:extLst>
          </p:cNvPr>
          <p:cNvSpPr/>
          <p:nvPr/>
        </p:nvSpPr>
        <p:spPr>
          <a:xfrm>
            <a:off x="0" y="6334125"/>
            <a:ext cx="9144000"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8B540DF6-6E59-4943-91C2-C3C9767A3E53}"/>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srgbClr val="FFFFFF"/>
                </a:solidFill>
                <a:latin typeface="+mn-lt"/>
              </a:defRPr>
            </a:lvl1pPr>
          </a:lstStyle>
          <a:p>
            <a:fld id="{17686380-7CFE-4128-924A-B97494CC0875}" type="datetime1">
              <a:rPr lang="fr-CA" smtClean="0"/>
              <a:t>2020-08-04</a:t>
            </a:fld>
            <a:endParaRPr lang="fr-CA" dirty="0"/>
          </a:p>
        </p:txBody>
      </p:sp>
      <p:sp>
        <p:nvSpPr>
          <p:cNvPr id="5" name="Footer Placeholder 4">
            <a:extLst>
              <a:ext uri="{FF2B5EF4-FFF2-40B4-BE49-F238E27FC236}">
                <a16:creationId xmlns:a16="http://schemas.microsoft.com/office/drawing/2014/main" id="{03132209-9140-47EF-9CD5-A041C7BF9495}"/>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675" cap="all" baseline="0">
                <a:solidFill>
                  <a:srgbClr val="FFFFFF"/>
                </a:solidFill>
                <a:latin typeface="+mn-lt"/>
              </a:defRPr>
            </a:lvl1pPr>
          </a:lstStyle>
          <a:p>
            <a:endParaRPr lang="fr-CA"/>
          </a:p>
        </p:txBody>
      </p:sp>
      <p:sp>
        <p:nvSpPr>
          <p:cNvPr id="6" name="Slide Number Placeholder 5">
            <a:extLst>
              <a:ext uri="{FF2B5EF4-FFF2-40B4-BE49-F238E27FC236}">
                <a16:creationId xmlns:a16="http://schemas.microsoft.com/office/drawing/2014/main" id="{ABC53D12-96B0-4920-B387-A2349D517E44}"/>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solidFill>
                <a:latin typeface="+mn-lt"/>
              </a:defRPr>
            </a:lvl1pPr>
          </a:lstStyle>
          <a:p>
            <a:fld id="{D972D528-74BE-4E0D-896E-649AD652729F}" type="slidenum">
              <a:rPr lang="fr-CA" smtClean="0"/>
              <a:t>‹#›</a:t>
            </a:fld>
            <a:endParaRPr lang="fr-CA"/>
          </a:p>
        </p:txBody>
      </p:sp>
      <p:cxnSp>
        <p:nvCxnSpPr>
          <p:cNvPr id="10" name="Straight Connector 9">
            <a:extLst>
              <a:ext uri="{FF2B5EF4-FFF2-40B4-BE49-F238E27FC236}">
                <a16:creationId xmlns:a16="http://schemas.microsoft.com/office/drawing/2014/main" id="{4C046F73-3FFC-4729-BE63-8EBABA7FA2D1}"/>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1">
            <a:extLst>
              <a:ext uri="{FF2B5EF4-FFF2-40B4-BE49-F238E27FC236}">
                <a16:creationId xmlns:a16="http://schemas.microsoft.com/office/drawing/2014/main" id="{7341F557-09B0-4D43-B0B8-50C8B54DF61B}"/>
              </a:ext>
            </a:extLst>
          </p:cNvPr>
          <p:cNvSpPr>
            <a:spLocks noChangeArrowheads="1"/>
          </p:cNvSpPr>
          <p:nvPr/>
        </p:nvSpPr>
        <p:spPr bwMode="auto">
          <a:xfrm>
            <a:off x="6804025" y="6396038"/>
            <a:ext cx="1901825" cy="268287"/>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0"/>
              </a:spcBef>
              <a:spcAft>
                <a:spcPts val="0"/>
              </a:spcAft>
              <a:defRPr/>
            </a:pPr>
            <a:endParaRPr lang="en-CA" altLang="fr-FR" sz="1400"/>
          </a:p>
        </p:txBody>
      </p:sp>
      <p:pic>
        <p:nvPicPr>
          <p:cNvPr id="12" name="Picture 47" descr="ppt_top2nd">
            <a:extLst>
              <a:ext uri="{FF2B5EF4-FFF2-40B4-BE49-F238E27FC236}">
                <a16:creationId xmlns:a16="http://schemas.microsoft.com/office/drawing/2014/main" id="{F82A2849-A72E-4908-A32C-BF0EE52CE3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06375"/>
            <a:ext cx="9144000" cy="668268"/>
          </a:xfrm>
          <a:prstGeom prst="rect">
            <a:avLst/>
          </a:prstGeom>
          <a:solidFill>
            <a:schemeClr val="accent1">
              <a:lumMod val="60000"/>
              <a:lumOff val="40000"/>
            </a:schemeClr>
          </a:solidFill>
          <a:ln>
            <a:noFill/>
          </a:ln>
          <a:effectLst>
            <a:glow>
              <a:schemeClr val="accent1">
                <a:alpha val="40000"/>
              </a:schemeClr>
            </a:glow>
            <a:reflection endPos="0" dir="5400000" sy="-100000" algn="bl" rotWithShape="0"/>
          </a:effectLst>
        </p:spPr>
      </p:pic>
      <p:pic>
        <p:nvPicPr>
          <p:cNvPr id="13" name="Picture 12">
            <a:extLst>
              <a:ext uri="{FF2B5EF4-FFF2-40B4-BE49-F238E27FC236}">
                <a16:creationId xmlns:a16="http://schemas.microsoft.com/office/drawing/2014/main" id="{4E958A76-8788-48E0-A56F-5074AB9A80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53097" y="46037"/>
            <a:ext cx="2042983" cy="448949"/>
          </a:xfrm>
          <a:prstGeom prst="rect">
            <a:avLst/>
          </a:prstGeom>
          <a:ln>
            <a:solidFill>
              <a:schemeClr val="tx2"/>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91675B3-801C-504A-98D0-52C50277FB9F}"/>
              </a:ext>
            </a:extLst>
          </p:cNvPr>
          <p:cNvPicPr>
            <a:picLocks noChangeAspect="1"/>
          </p:cNvPicPr>
          <p:nvPr userDrawn="1"/>
        </p:nvPicPr>
        <p:blipFill rotWithShape="1">
          <a:blip r:embed="rId15"/>
          <a:srcRect t="29260" b="26220"/>
          <a:stretch/>
        </p:blipFill>
        <p:spPr>
          <a:xfrm>
            <a:off x="467999" y="6400799"/>
            <a:ext cx="936083" cy="416749"/>
          </a:xfrm>
          <a:prstGeom prst="rect">
            <a:avLst/>
          </a:prstGeom>
        </p:spPr>
      </p:pic>
    </p:spTree>
    <p:extLst>
      <p:ext uri="{BB962C8B-B14F-4D97-AF65-F5344CB8AC3E}">
        <p14:creationId xmlns:p14="http://schemas.microsoft.com/office/powerpoint/2010/main" val="15152606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p:titleStyle>
    <p:bodyStyle>
      <a:lvl1pPr marL="68263" indent="-68263" algn="l" defTabSz="685800" rtl="0" eaLnBrk="1" fontAlgn="base"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848170"/>
          </a:solidFill>
          <a:latin typeface="+mn-lt"/>
          <a:ea typeface="+mn-ea"/>
          <a:cs typeface="+mn-cs"/>
        </a:defRPr>
      </a:lvl1pPr>
      <a:lvl2pPr marL="287338"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300" kern="1200">
          <a:solidFill>
            <a:srgbClr val="848170"/>
          </a:solidFill>
          <a:latin typeface="+mn-lt"/>
          <a:ea typeface="+mn-ea"/>
          <a:cs typeface="+mn-cs"/>
        </a:defRPr>
      </a:lvl2pPr>
      <a:lvl3pPr marL="423863"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3pPr>
      <a:lvl4pPr marL="561975"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4pPr>
      <a:lvl5pPr marL="698500" indent="-136525" algn="l" defTabSz="685800" rtl="0" eaLnBrk="1" fontAlgn="base" hangingPunct="1">
        <a:lnSpc>
          <a:spcPct val="90000"/>
        </a:lnSpc>
        <a:spcBef>
          <a:spcPts val="150"/>
        </a:spcBef>
        <a:spcAft>
          <a:spcPts val="300"/>
        </a:spcAft>
        <a:buClr>
          <a:schemeClr val="accent1"/>
        </a:buClr>
        <a:buFont typeface="Calibri" panose="020F0502020204030204" pitchFamily="34" charset="0"/>
        <a:buChar char="◦"/>
        <a:defRPr sz="1000" kern="1200">
          <a:solidFill>
            <a:srgbClr val="84817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72D528-74BE-4E0D-896E-649AD652729F}" type="slidenum">
              <a:rPr lang="fr-CA" smtClean="0"/>
              <a:t>1</a:t>
            </a:fld>
            <a:endParaRPr lang="fr-CA"/>
          </a:p>
        </p:txBody>
      </p:sp>
      <p:sp>
        <p:nvSpPr>
          <p:cNvPr id="3075" name="Espace réservé du contenu 2">
            <a:extLst>
              <a:ext uri="{FF2B5EF4-FFF2-40B4-BE49-F238E27FC236}">
                <a16:creationId xmlns:a16="http://schemas.microsoft.com/office/drawing/2014/main" id="{8D4A40C6-03FF-194D-841E-FD1F077585E9}"/>
              </a:ext>
            </a:extLst>
          </p:cNvPr>
          <p:cNvSpPr>
            <a:spLocks noGrp="1"/>
          </p:cNvSpPr>
          <p:nvPr>
            <p:ph idx="4294967295"/>
          </p:nvPr>
        </p:nvSpPr>
        <p:spPr>
          <a:xfrm>
            <a:off x="974725" y="3548742"/>
            <a:ext cx="7543800" cy="1719943"/>
          </a:xfrm>
          <a:prstGeom prst="rect">
            <a:avLst/>
          </a:prstGeom>
        </p:spPr>
        <p:txBody>
          <a:bodyPr>
            <a:noAutofit/>
          </a:bodyPr>
          <a:lstStyle/>
          <a:p>
            <a:pPr marL="0" indent="0" algn="ctr">
              <a:buNone/>
              <a:defRPr/>
            </a:pPr>
            <a:r>
              <a:rPr lang="en-CA" sz="2300" dirty="0">
                <a:solidFill>
                  <a:schemeClr val="tx1"/>
                </a:solidFill>
              </a:rPr>
              <a:t>Gilbert MONTCHO </a:t>
            </a:r>
          </a:p>
          <a:p>
            <a:pPr marL="0" indent="0" algn="ctr">
              <a:buNone/>
              <a:defRPr/>
            </a:pPr>
            <a:r>
              <a:rPr lang="en-CA" sz="2300" dirty="0">
                <a:solidFill>
                  <a:schemeClr val="tx1"/>
                </a:solidFill>
              </a:rPr>
              <a:t>Julien NAVAUX, Yves CARRIERE, Marcel MERETTE</a:t>
            </a:r>
          </a:p>
        </p:txBody>
      </p:sp>
      <p:sp>
        <p:nvSpPr>
          <p:cNvPr id="2050" name="Titre 1">
            <a:extLst>
              <a:ext uri="{FF2B5EF4-FFF2-40B4-BE49-F238E27FC236}">
                <a16:creationId xmlns:a16="http://schemas.microsoft.com/office/drawing/2014/main" id="{2F07B8DB-1B15-F74B-A8E4-C79487CBC17C}"/>
              </a:ext>
            </a:extLst>
          </p:cNvPr>
          <p:cNvSpPr>
            <a:spLocks noGrp="1" noChangeArrowheads="1"/>
          </p:cNvSpPr>
          <p:nvPr>
            <p:ph type="ctrTitle" idx="4294967295"/>
          </p:nvPr>
        </p:nvSpPr>
        <p:spPr>
          <a:xfrm>
            <a:off x="642257" y="1034143"/>
            <a:ext cx="7543800" cy="2013857"/>
          </a:xfrm>
          <a:prstGeom prst="rect">
            <a:avLst/>
          </a:prstGeom>
        </p:spPr>
        <p:txBody>
          <a:bodyPr>
            <a:noAutofit/>
          </a:bodyPr>
          <a:lstStyle/>
          <a:p>
            <a:pPr algn="ctr"/>
            <a:r>
              <a:rPr lang="en-CA" sz="3700" dirty="0">
                <a:latin typeface="Comic Sans MS" panose="030F0902030302020204" pitchFamily="66" charset="0"/>
              </a:rPr>
              <a:t>Comparing Public transfers for Immigrants and Natives in Canada</a:t>
            </a:r>
            <a:endParaRPr lang="en-CA" altLang="fr-FR" sz="3700" b="1" cap="small" dirty="0"/>
          </a:p>
        </p:txBody>
      </p:sp>
      <p:cxnSp>
        <p:nvCxnSpPr>
          <p:cNvPr id="5" name="Straight Connector 4">
            <a:extLst>
              <a:ext uri="{FF2B5EF4-FFF2-40B4-BE49-F238E27FC236}">
                <a16:creationId xmlns:a16="http://schemas.microsoft.com/office/drawing/2014/main" id="{BDAFE169-7AD0-C34F-9FEC-D3AF4F4029D1}"/>
              </a:ext>
            </a:extLst>
          </p:cNvPr>
          <p:cNvCxnSpPr/>
          <p:nvPr/>
        </p:nvCxnSpPr>
        <p:spPr>
          <a:xfrm>
            <a:off x="895350" y="3349402"/>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56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10B9-4E4B-A44C-AE17-BACCD98B868E}"/>
              </a:ext>
            </a:extLst>
          </p:cNvPr>
          <p:cNvSpPr>
            <a:spLocks noGrp="1"/>
          </p:cNvSpPr>
          <p:nvPr>
            <p:ph type="title" idx="4294967295"/>
          </p:nvPr>
        </p:nvSpPr>
        <p:spPr>
          <a:xfrm>
            <a:off x="468000" y="208722"/>
            <a:ext cx="8280000" cy="655982"/>
          </a:xfrm>
          <a:prstGeom prst="rect">
            <a:avLst/>
          </a:prstGeom>
        </p:spPr>
        <p:txBody>
          <a:bodyPr anchor="ctr">
            <a:normAutofit/>
          </a:bodyPr>
          <a:lstStyle/>
          <a:p>
            <a:r>
              <a:rPr lang="en-US" sz="3000" dirty="0">
                <a:solidFill>
                  <a:srgbClr val="FFFFFF"/>
                </a:solidFill>
                <a:latin typeface="Comic Sans MS" panose="030F0902030302020204" pitchFamily="66" charset="0"/>
              </a:rPr>
              <a:t>Source of Surplus</a:t>
            </a:r>
            <a:endParaRPr lang="en-US" sz="3000" dirty="0">
              <a:solidFill>
                <a:srgbClr val="FFFFFF"/>
              </a:solidFill>
            </a:endParaRPr>
          </a:p>
        </p:txBody>
      </p:sp>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The model of continuous changes</a:t>
            </a:r>
          </a:p>
          <a:p>
            <a:pPr marL="0" indent="0">
              <a:lnSpc>
                <a:spcPct val="130000"/>
              </a:lnSpc>
              <a:spcAft>
                <a:spcPts val="1700"/>
              </a:spcAft>
              <a:buNone/>
            </a:pPr>
            <a:r>
              <a:rPr lang="en-CA" sz="2700" dirty="0">
                <a:latin typeface="Comic Sans MS" panose="030F0902030302020204" pitchFamily="66" charset="0"/>
              </a:rPr>
              <a:t>Horiuchi, (2008)</a:t>
            </a:r>
          </a:p>
          <a:p>
            <a:pPr marL="0" indent="0">
              <a:lnSpc>
                <a:spcPct val="130000"/>
              </a:lnSpc>
              <a:spcAft>
                <a:spcPts val="1700"/>
              </a:spcAft>
              <a:buNone/>
            </a:pPr>
            <a:r>
              <a:rPr lang="en-CA" sz="2700" dirty="0">
                <a:latin typeface="Comic Sans MS" panose="030F0902030302020204" pitchFamily="66" charset="0"/>
              </a:rPr>
              <a:t> </a:t>
            </a:r>
          </a:p>
        </p:txBody>
      </p:sp>
      <p:pic>
        <p:nvPicPr>
          <p:cNvPr id="7" name="Picture 6">
            <a:extLst>
              <a:ext uri="{FF2B5EF4-FFF2-40B4-BE49-F238E27FC236}">
                <a16:creationId xmlns:a16="http://schemas.microsoft.com/office/drawing/2014/main" id="{94930D6C-9EBF-B34F-AEBF-0D4CC901E055}"/>
              </a:ext>
            </a:extLst>
          </p:cNvPr>
          <p:cNvPicPr>
            <a:picLocks noChangeAspect="1"/>
          </p:cNvPicPr>
          <p:nvPr/>
        </p:nvPicPr>
        <p:blipFill>
          <a:blip r:embed="rId3"/>
          <a:stretch>
            <a:fillRect/>
          </a:stretch>
        </p:blipFill>
        <p:spPr>
          <a:xfrm>
            <a:off x="3857625" y="1954212"/>
            <a:ext cx="3771900" cy="863600"/>
          </a:xfrm>
          <a:prstGeom prst="rect">
            <a:avLst/>
          </a:prstGeom>
        </p:spPr>
      </p:pic>
      <p:pic>
        <p:nvPicPr>
          <p:cNvPr id="10" name="Picture 9">
            <a:extLst>
              <a:ext uri="{FF2B5EF4-FFF2-40B4-BE49-F238E27FC236}">
                <a16:creationId xmlns:a16="http://schemas.microsoft.com/office/drawing/2014/main" id="{EA417170-DB8C-E448-AFD0-0D89461DB859}"/>
              </a:ext>
            </a:extLst>
          </p:cNvPr>
          <p:cNvPicPr>
            <a:picLocks noChangeAspect="1"/>
          </p:cNvPicPr>
          <p:nvPr/>
        </p:nvPicPr>
        <p:blipFill>
          <a:blip r:embed="rId4"/>
          <a:stretch>
            <a:fillRect/>
          </a:stretch>
        </p:blipFill>
        <p:spPr>
          <a:xfrm>
            <a:off x="1017104" y="2914761"/>
            <a:ext cx="6852991" cy="1670911"/>
          </a:xfrm>
          <a:prstGeom prst="rect">
            <a:avLst/>
          </a:prstGeom>
        </p:spPr>
      </p:pic>
      <p:pic>
        <p:nvPicPr>
          <p:cNvPr id="11" name="Picture 10">
            <a:extLst>
              <a:ext uri="{FF2B5EF4-FFF2-40B4-BE49-F238E27FC236}">
                <a16:creationId xmlns:a16="http://schemas.microsoft.com/office/drawing/2014/main" id="{9A10F15D-8ACE-8C48-883D-69457E4042F9}"/>
              </a:ext>
            </a:extLst>
          </p:cNvPr>
          <p:cNvPicPr>
            <a:picLocks noChangeAspect="1"/>
          </p:cNvPicPr>
          <p:nvPr/>
        </p:nvPicPr>
        <p:blipFill>
          <a:blip r:embed="rId5"/>
          <a:stretch>
            <a:fillRect/>
          </a:stretch>
        </p:blipFill>
        <p:spPr>
          <a:xfrm>
            <a:off x="339600" y="4682620"/>
            <a:ext cx="8464801" cy="1112902"/>
          </a:xfrm>
          <a:prstGeom prst="rect">
            <a:avLst/>
          </a:prstGeom>
        </p:spPr>
      </p:pic>
    </p:spTree>
    <p:extLst>
      <p:ext uri="{BB962C8B-B14F-4D97-AF65-F5344CB8AC3E}">
        <p14:creationId xmlns:p14="http://schemas.microsoft.com/office/powerpoint/2010/main" val="80542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10B9-4E4B-A44C-AE17-BACCD98B868E}"/>
              </a:ext>
            </a:extLst>
          </p:cNvPr>
          <p:cNvSpPr>
            <a:spLocks noGrp="1"/>
          </p:cNvSpPr>
          <p:nvPr>
            <p:ph type="title" idx="4294967295"/>
          </p:nvPr>
        </p:nvSpPr>
        <p:spPr>
          <a:xfrm>
            <a:off x="468000" y="208722"/>
            <a:ext cx="8280000" cy="655982"/>
          </a:xfrm>
          <a:prstGeom prst="rect">
            <a:avLst/>
          </a:prstGeom>
        </p:spPr>
        <p:txBody>
          <a:bodyPr anchor="ctr">
            <a:normAutofit/>
          </a:bodyPr>
          <a:lstStyle/>
          <a:p>
            <a:r>
              <a:rPr lang="en-US" sz="3000" dirty="0">
                <a:solidFill>
                  <a:srgbClr val="FFFFFF"/>
                </a:solidFill>
                <a:latin typeface="Comic Sans MS" panose="030F0902030302020204" pitchFamily="66" charset="0"/>
              </a:rPr>
              <a:t>Source of Surplus</a:t>
            </a:r>
            <a:endParaRPr lang="en-US" sz="3000" dirty="0">
              <a:solidFill>
                <a:srgbClr val="FFFFFF"/>
              </a:solidFill>
            </a:endParaRPr>
          </a:p>
        </p:txBody>
      </p:sp>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The model of continuous changes</a:t>
            </a:r>
          </a:p>
        </p:txBody>
      </p:sp>
      <p:pic>
        <p:nvPicPr>
          <p:cNvPr id="3" name="Picture 2">
            <a:extLst>
              <a:ext uri="{FF2B5EF4-FFF2-40B4-BE49-F238E27FC236}">
                <a16:creationId xmlns:a16="http://schemas.microsoft.com/office/drawing/2014/main" id="{5F0D5545-3C40-994F-80B2-1F7678F3D6C1}"/>
              </a:ext>
            </a:extLst>
          </p:cNvPr>
          <p:cNvPicPr>
            <a:picLocks noChangeAspect="1"/>
          </p:cNvPicPr>
          <p:nvPr/>
        </p:nvPicPr>
        <p:blipFill>
          <a:blip r:embed="rId3"/>
          <a:stretch>
            <a:fillRect/>
          </a:stretch>
        </p:blipFill>
        <p:spPr>
          <a:xfrm>
            <a:off x="2546350" y="2733526"/>
            <a:ext cx="4051300" cy="990600"/>
          </a:xfrm>
          <a:prstGeom prst="rect">
            <a:avLst/>
          </a:prstGeom>
        </p:spPr>
      </p:pic>
      <p:pic>
        <p:nvPicPr>
          <p:cNvPr id="5" name="Picture 4">
            <a:extLst>
              <a:ext uri="{FF2B5EF4-FFF2-40B4-BE49-F238E27FC236}">
                <a16:creationId xmlns:a16="http://schemas.microsoft.com/office/drawing/2014/main" id="{7B4B1D85-83BF-874D-855B-C3F5341D6091}"/>
              </a:ext>
            </a:extLst>
          </p:cNvPr>
          <p:cNvPicPr>
            <a:picLocks noChangeAspect="1"/>
          </p:cNvPicPr>
          <p:nvPr/>
        </p:nvPicPr>
        <p:blipFill>
          <a:blip r:embed="rId4"/>
          <a:stretch>
            <a:fillRect/>
          </a:stretch>
        </p:blipFill>
        <p:spPr>
          <a:xfrm>
            <a:off x="590550" y="1811207"/>
            <a:ext cx="7962900" cy="673100"/>
          </a:xfrm>
          <a:prstGeom prst="rect">
            <a:avLst/>
          </a:prstGeom>
        </p:spPr>
      </p:pic>
      <p:pic>
        <p:nvPicPr>
          <p:cNvPr id="10" name="Picture 9">
            <a:extLst>
              <a:ext uri="{FF2B5EF4-FFF2-40B4-BE49-F238E27FC236}">
                <a16:creationId xmlns:a16="http://schemas.microsoft.com/office/drawing/2014/main" id="{1761D0BA-E55F-3146-A992-A2EF24BC3B80}"/>
              </a:ext>
            </a:extLst>
          </p:cNvPr>
          <p:cNvPicPr>
            <a:picLocks noChangeAspect="1"/>
          </p:cNvPicPr>
          <p:nvPr/>
        </p:nvPicPr>
        <p:blipFill>
          <a:blip r:embed="rId5"/>
          <a:stretch>
            <a:fillRect/>
          </a:stretch>
        </p:blipFill>
        <p:spPr>
          <a:xfrm>
            <a:off x="1480931" y="3973345"/>
            <a:ext cx="6182139" cy="2260345"/>
          </a:xfrm>
          <a:prstGeom prst="rect">
            <a:avLst/>
          </a:prstGeom>
        </p:spPr>
      </p:pic>
    </p:spTree>
    <p:extLst>
      <p:ext uri="{BB962C8B-B14F-4D97-AF65-F5344CB8AC3E}">
        <p14:creationId xmlns:p14="http://schemas.microsoft.com/office/powerpoint/2010/main" val="46962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Crude Versus Age-adjusted Surplus</a:t>
            </a:r>
          </a:p>
        </p:txBody>
      </p:sp>
      <p:pic>
        <p:nvPicPr>
          <p:cNvPr id="3" name="Picture 2">
            <a:extLst>
              <a:ext uri="{FF2B5EF4-FFF2-40B4-BE49-F238E27FC236}">
                <a16:creationId xmlns:a16="http://schemas.microsoft.com/office/drawing/2014/main" id="{B525A8A7-8735-AD44-8241-D7C83E6B01E7}"/>
              </a:ext>
            </a:extLst>
          </p:cNvPr>
          <p:cNvPicPr>
            <a:picLocks noChangeAspect="1"/>
          </p:cNvPicPr>
          <p:nvPr/>
        </p:nvPicPr>
        <p:blipFill>
          <a:blip r:embed="rId3"/>
          <a:stretch>
            <a:fillRect/>
          </a:stretch>
        </p:blipFill>
        <p:spPr>
          <a:xfrm>
            <a:off x="0" y="2018321"/>
            <a:ext cx="9144000" cy="3974284"/>
          </a:xfrm>
          <a:prstGeom prst="rect">
            <a:avLst/>
          </a:prstGeom>
        </p:spPr>
      </p:pic>
      <p:sp>
        <p:nvSpPr>
          <p:cNvPr id="5" name="Title 1">
            <a:extLst>
              <a:ext uri="{FF2B5EF4-FFF2-40B4-BE49-F238E27FC236}">
                <a16:creationId xmlns:a16="http://schemas.microsoft.com/office/drawing/2014/main" id="{A1F61287-FA19-C448-ACA9-281641A0FE2D}"/>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a:solidFill>
                  <a:srgbClr val="FFFFFF"/>
                </a:solidFill>
                <a:latin typeface="Comic Sans MS" panose="030F0902030302020204" pitchFamily="66" charset="0"/>
              </a:rPr>
              <a:t>Source of Surplus</a:t>
            </a:r>
            <a:endParaRPr lang="en-US" sz="3000" dirty="0">
              <a:solidFill>
                <a:srgbClr val="FFFFFF"/>
              </a:solidFill>
            </a:endParaRPr>
          </a:p>
        </p:txBody>
      </p:sp>
    </p:spTree>
    <p:extLst>
      <p:ext uri="{BB962C8B-B14F-4D97-AF65-F5344CB8AC3E}">
        <p14:creationId xmlns:p14="http://schemas.microsoft.com/office/powerpoint/2010/main" val="334603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0">
            <a:extLst>
              <a:ext uri="{FF2B5EF4-FFF2-40B4-BE49-F238E27FC236}">
                <a16:creationId xmlns:a16="http://schemas.microsoft.com/office/drawing/2014/main" id="{4D83318F-8129-D341-89A2-1337E45055FD}"/>
              </a:ext>
            </a:extLst>
          </p:cNvPr>
          <p:cNvSpPr txBox="1">
            <a:spLocks/>
          </p:cNvSpPr>
          <p:nvPr/>
        </p:nvSpPr>
        <p:spPr>
          <a:xfrm>
            <a:off x="468000" y="1080000"/>
            <a:ext cx="8280000" cy="4786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Main Findings: </a:t>
            </a:r>
          </a:p>
          <a:p>
            <a:pPr>
              <a:lnSpc>
                <a:spcPct val="130000"/>
              </a:lnSpc>
            </a:pPr>
            <a:r>
              <a:rPr lang="en-CA" sz="2700" dirty="0">
                <a:latin typeface="Comic Sans MS" panose="030F0902030302020204" pitchFamily="66" charset="0"/>
              </a:rPr>
              <a:t>Immigrants cost a lost more than natives</a:t>
            </a:r>
          </a:p>
          <a:p>
            <a:pPr>
              <a:lnSpc>
                <a:spcPct val="130000"/>
              </a:lnSpc>
            </a:pPr>
            <a:r>
              <a:rPr lang="en-CA" sz="2700" dirty="0">
                <a:latin typeface="Comic Sans MS" panose="030F0902030302020204" pitchFamily="66" charset="0"/>
              </a:rPr>
              <a:t>Labor market imbalances are the source of cost</a:t>
            </a:r>
          </a:p>
          <a:p>
            <a:pPr>
              <a:lnSpc>
                <a:spcPct val="130000"/>
              </a:lnSpc>
            </a:pPr>
            <a:r>
              <a:rPr lang="en-CA" sz="2700" dirty="0">
                <a:latin typeface="Comic Sans MS" panose="030F0902030302020204" pitchFamily="66" charset="0"/>
              </a:rPr>
              <a:t>Per capita NTA transfer are biased for comparison</a:t>
            </a:r>
          </a:p>
        </p:txBody>
      </p:sp>
      <p:sp>
        <p:nvSpPr>
          <p:cNvPr id="6" name="Title 1">
            <a:extLst>
              <a:ext uri="{FF2B5EF4-FFF2-40B4-BE49-F238E27FC236}">
                <a16:creationId xmlns:a16="http://schemas.microsoft.com/office/drawing/2014/main" id="{37CCC58A-3347-B84A-8C34-1E2619F5B24C}"/>
              </a:ext>
            </a:extLst>
          </p:cNvPr>
          <p:cNvSpPr txBox="1">
            <a:spLocks/>
          </p:cNvSpPr>
          <p:nvPr/>
        </p:nvSpPr>
        <p:spPr>
          <a:xfrm>
            <a:off x="468000" y="206828"/>
            <a:ext cx="8280000" cy="653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FFFFFF"/>
                </a:solidFill>
                <a:latin typeface="Comic Sans MS" panose="030F0902030302020204" pitchFamily="66" charset="0"/>
              </a:rPr>
              <a:t>Conclusion</a:t>
            </a:r>
            <a:endParaRPr lang="en-US" sz="3000" dirty="0">
              <a:solidFill>
                <a:srgbClr val="FFFFFF"/>
              </a:solidFill>
            </a:endParaRPr>
          </a:p>
        </p:txBody>
      </p:sp>
    </p:spTree>
    <p:extLst>
      <p:ext uri="{BB962C8B-B14F-4D97-AF65-F5344CB8AC3E}">
        <p14:creationId xmlns:p14="http://schemas.microsoft.com/office/powerpoint/2010/main" val="12259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CBEECADA-02AD-C842-8B93-1CB1A3E0D134}"/>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We will look at:</a:t>
            </a:r>
          </a:p>
          <a:p>
            <a:pPr marL="514350" indent="-514350">
              <a:lnSpc>
                <a:spcPct val="130000"/>
              </a:lnSpc>
              <a:buFont typeface="+mj-lt"/>
              <a:buAutoNum type="arabicPeriod"/>
            </a:pPr>
            <a:r>
              <a:rPr lang="en-CA" sz="2700" dirty="0">
                <a:latin typeface="Comic Sans MS" panose="030F0902030302020204" pitchFamily="66" charset="0"/>
              </a:rPr>
              <a:t>The NTA by Residence Status: method, data sources and measures of comparison</a:t>
            </a:r>
          </a:p>
          <a:p>
            <a:pPr marL="514350" indent="-514350">
              <a:lnSpc>
                <a:spcPct val="130000"/>
              </a:lnSpc>
              <a:buFont typeface="+mj-lt"/>
              <a:buAutoNum type="arabicPeriod"/>
            </a:pPr>
            <a:r>
              <a:rPr lang="en-CA" sz="2700" dirty="0">
                <a:latin typeface="Comic Sans MS" panose="030F0902030302020204" pitchFamily="66" charset="0"/>
              </a:rPr>
              <a:t>The difference in net transfer between Immigrants and Natives</a:t>
            </a:r>
          </a:p>
          <a:p>
            <a:pPr marL="514350" indent="-514350">
              <a:lnSpc>
                <a:spcPct val="130000"/>
              </a:lnSpc>
              <a:buFont typeface="+mj-lt"/>
              <a:buAutoNum type="arabicPeriod"/>
            </a:pPr>
            <a:r>
              <a:rPr lang="en-CA" sz="2700" dirty="0">
                <a:latin typeface="Comic Sans MS" panose="030F0902030302020204" pitchFamily="66" charset="0"/>
              </a:rPr>
              <a:t>The source of differences in transfers</a:t>
            </a:r>
          </a:p>
        </p:txBody>
      </p:sp>
      <p:sp>
        <p:nvSpPr>
          <p:cNvPr id="2" name="Title 1">
            <a:extLst>
              <a:ext uri="{FF2B5EF4-FFF2-40B4-BE49-F238E27FC236}">
                <a16:creationId xmlns:a16="http://schemas.microsoft.com/office/drawing/2014/main" id="{1A5610B9-4E4B-A44C-AE17-BACCD98B868E}"/>
              </a:ext>
            </a:extLst>
          </p:cNvPr>
          <p:cNvSpPr>
            <a:spLocks noGrp="1"/>
          </p:cNvSpPr>
          <p:nvPr>
            <p:ph type="title" idx="4294967295"/>
          </p:nvPr>
        </p:nvSpPr>
        <p:spPr>
          <a:xfrm>
            <a:off x="468000" y="208722"/>
            <a:ext cx="8280000" cy="655982"/>
          </a:xfrm>
          <a:prstGeom prst="rect">
            <a:avLst/>
          </a:prstGeom>
        </p:spPr>
        <p:txBody>
          <a:bodyPr anchor="ctr">
            <a:normAutofit/>
          </a:bodyPr>
          <a:lstStyle/>
          <a:p>
            <a:r>
              <a:rPr lang="en-US" sz="3000" dirty="0">
                <a:solidFill>
                  <a:srgbClr val="FFFFFF"/>
                </a:solidFill>
                <a:latin typeface="Comic Sans MS" panose="030F0902030302020204" pitchFamily="66" charset="0"/>
              </a:rPr>
              <a:t>Outline</a:t>
            </a:r>
            <a:endParaRPr lang="en-US" sz="3000" dirty="0">
              <a:solidFill>
                <a:srgbClr val="FFFFFF"/>
              </a:solidFill>
            </a:endParaRPr>
          </a:p>
        </p:txBody>
      </p:sp>
    </p:spTree>
    <p:extLst>
      <p:ext uri="{BB962C8B-B14F-4D97-AF65-F5344CB8AC3E}">
        <p14:creationId xmlns:p14="http://schemas.microsoft.com/office/powerpoint/2010/main" val="375089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CBEECADA-02AD-C842-8B93-1CB1A3E0D134}"/>
              </a:ext>
            </a:extLst>
          </p:cNvPr>
          <p:cNvSpPr txBox="1">
            <a:spLocks/>
          </p:cNvSpPr>
          <p:nvPr/>
        </p:nvSpPr>
        <p:spPr>
          <a:xfrm>
            <a:off x="468000" y="1080000"/>
            <a:ext cx="8280000" cy="5137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Immigration in Canada: Overview</a:t>
            </a:r>
          </a:p>
          <a:p>
            <a:pPr marL="0" indent="0">
              <a:lnSpc>
                <a:spcPct val="130000"/>
              </a:lnSpc>
              <a:spcAft>
                <a:spcPts val="1700"/>
              </a:spcAft>
              <a:buNone/>
            </a:pPr>
            <a:r>
              <a:rPr lang="en-CA" sz="2700" dirty="0">
                <a:latin typeface="Comic Sans MS" panose="030F0902030302020204" pitchFamily="66" charset="0"/>
              </a:rPr>
              <a:t>Foreign born but living in Canadian as a citizens or permanent resident</a:t>
            </a:r>
          </a:p>
          <a:p>
            <a:pPr marL="0" indent="0">
              <a:lnSpc>
                <a:spcPct val="130000"/>
              </a:lnSpc>
              <a:spcAft>
                <a:spcPts val="1700"/>
              </a:spcAft>
              <a:buNone/>
            </a:pPr>
            <a:r>
              <a:rPr lang="en-CA" sz="2700" dirty="0">
                <a:latin typeface="Comic Sans MS" panose="030F0902030302020204" pitchFamily="66" charset="0"/>
              </a:rPr>
              <a:t>7.5 million, 22% of population is immigrant and about 61% live in Toronto, Montreal or Vancouver</a:t>
            </a:r>
          </a:p>
          <a:p>
            <a:pPr marL="0" indent="0">
              <a:lnSpc>
                <a:spcPct val="130000"/>
              </a:lnSpc>
              <a:spcAft>
                <a:spcPts val="1700"/>
              </a:spcAft>
              <a:buNone/>
            </a:pPr>
            <a:r>
              <a:rPr lang="en-CA" sz="2700" dirty="0">
                <a:latin typeface="Comic Sans MS" panose="030F0902030302020204" pitchFamily="66" charset="0"/>
              </a:rPr>
              <a:t>62 % of recants immigrants are from Asia and 60% arrive as economic immigrants</a:t>
            </a:r>
          </a:p>
        </p:txBody>
      </p:sp>
      <p:sp>
        <p:nvSpPr>
          <p:cNvPr id="2" name="Title 1">
            <a:extLst>
              <a:ext uri="{FF2B5EF4-FFF2-40B4-BE49-F238E27FC236}">
                <a16:creationId xmlns:a16="http://schemas.microsoft.com/office/drawing/2014/main" id="{1A5610B9-4E4B-A44C-AE17-BACCD98B868E}"/>
              </a:ext>
            </a:extLst>
          </p:cNvPr>
          <p:cNvSpPr>
            <a:spLocks noGrp="1"/>
          </p:cNvSpPr>
          <p:nvPr>
            <p:ph type="title" idx="4294967295"/>
          </p:nvPr>
        </p:nvSpPr>
        <p:spPr>
          <a:xfrm>
            <a:off x="468000" y="208722"/>
            <a:ext cx="8280000" cy="655982"/>
          </a:xfrm>
          <a:prstGeom prst="rect">
            <a:avLst/>
          </a:prstGeom>
        </p:spPr>
        <p:txBody>
          <a:bodyPr anchor="ctr">
            <a:normAutofit/>
          </a:bodyPr>
          <a:lstStyle/>
          <a:p>
            <a:r>
              <a:rPr lang="en-US" sz="3000" dirty="0">
                <a:solidFill>
                  <a:srgbClr val="FFFFFF"/>
                </a:solidFill>
                <a:latin typeface="Comic Sans MS" panose="030F0902030302020204" pitchFamily="66" charset="0"/>
              </a:rPr>
              <a:t>Background</a:t>
            </a:r>
            <a:endParaRPr lang="en-US" sz="3000" dirty="0">
              <a:solidFill>
                <a:srgbClr val="FFFFFF"/>
              </a:solidFill>
            </a:endParaRPr>
          </a:p>
        </p:txBody>
      </p:sp>
    </p:spTree>
    <p:extLst>
      <p:ext uri="{BB962C8B-B14F-4D97-AF65-F5344CB8AC3E}">
        <p14:creationId xmlns:p14="http://schemas.microsoft.com/office/powerpoint/2010/main" val="42245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10B9-4E4B-A44C-AE17-BACCD98B868E}"/>
              </a:ext>
            </a:extLst>
          </p:cNvPr>
          <p:cNvSpPr>
            <a:spLocks noGrp="1"/>
          </p:cNvSpPr>
          <p:nvPr>
            <p:ph type="title" idx="4294967295"/>
          </p:nvPr>
        </p:nvSpPr>
        <p:spPr>
          <a:xfrm>
            <a:off x="468000" y="208722"/>
            <a:ext cx="8280000" cy="655982"/>
          </a:xfrm>
          <a:prstGeom prst="rect">
            <a:avLst/>
          </a:prstGeom>
        </p:spPr>
        <p:txBody>
          <a:bodyPr anchor="ctr">
            <a:normAutofit/>
          </a:bodyPr>
          <a:lstStyle/>
          <a:p>
            <a:r>
              <a:rPr lang="en-US" sz="3000" dirty="0">
                <a:solidFill>
                  <a:srgbClr val="FFFFFF"/>
                </a:solidFill>
                <a:latin typeface="Comic Sans MS" panose="030F0902030302020204" pitchFamily="66" charset="0"/>
              </a:rPr>
              <a:t>NTA by Residence Status</a:t>
            </a:r>
            <a:endParaRPr lang="en-US" sz="3000" dirty="0">
              <a:solidFill>
                <a:srgbClr val="FFFFFF"/>
              </a:solidFill>
            </a:endParaRPr>
          </a:p>
        </p:txBody>
      </p:sp>
      <p:pic>
        <p:nvPicPr>
          <p:cNvPr id="3" name="Picture 2">
            <a:extLst>
              <a:ext uri="{FF2B5EF4-FFF2-40B4-BE49-F238E27FC236}">
                <a16:creationId xmlns:a16="http://schemas.microsoft.com/office/drawing/2014/main" id="{C4BB0444-AE0A-404C-AF71-056AC4B4CE96}"/>
              </a:ext>
            </a:extLst>
          </p:cNvPr>
          <p:cNvPicPr>
            <a:picLocks noChangeAspect="1"/>
          </p:cNvPicPr>
          <p:nvPr/>
        </p:nvPicPr>
        <p:blipFill>
          <a:blip r:embed="rId3"/>
          <a:stretch>
            <a:fillRect/>
          </a:stretch>
        </p:blipFill>
        <p:spPr>
          <a:xfrm>
            <a:off x="74644" y="1872101"/>
            <a:ext cx="8987396" cy="938443"/>
          </a:xfrm>
          <a:prstGeom prst="rect">
            <a:avLst/>
          </a:prstGeom>
        </p:spPr>
      </p:pic>
      <p:sp>
        <p:nvSpPr>
          <p:cNvPr id="5" name="Content Placeholder 20">
            <a:extLst>
              <a:ext uri="{FF2B5EF4-FFF2-40B4-BE49-F238E27FC236}">
                <a16:creationId xmlns:a16="http://schemas.microsoft.com/office/drawing/2014/main" id="{BEB6C896-C693-8F4D-B01C-0A9E9BFB0BBE}"/>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The NTA fundamental equation</a:t>
            </a:r>
          </a:p>
        </p:txBody>
      </p:sp>
      <p:sp>
        <p:nvSpPr>
          <p:cNvPr id="6" name="Content Placeholder 20">
            <a:extLst>
              <a:ext uri="{FF2B5EF4-FFF2-40B4-BE49-F238E27FC236}">
                <a16:creationId xmlns:a16="http://schemas.microsoft.com/office/drawing/2014/main" id="{E7B6EA3B-233A-D346-8B98-52A48DA608EF}"/>
              </a:ext>
            </a:extLst>
          </p:cNvPr>
          <p:cNvSpPr txBox="1">
            <a:spLocks/>
          </p:cNvSpPr>
          <p:nvPr/>
        </p:nvSpPr>
        <p:spPr>
          <a:xfrm>
            <a:off x="468000" y="2832279"/>
            <a:ext cx="7761600" cy="3225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300"/>
              </a:spcBef>
              <a:spcAft>
                <a:spcPts val="700"/>
              </a:spcAft>
              <a:buNone/>
            </a:pPr>
            <a:r>
              <a:rPr lang="en-CA" sz="2700" dirty="0">
                <a:latin typeface="Comic Sans MS" panose="030F0902030302020204" pitchFamily="66" charset="0"/>
              </a:rPr>
              <a:t>TGI: Education cost, Health care, Cash transfer, Other inflows</a:t>
            </a:r>
          </a:p>
          <a:p>
            <a:pPr marL="0" indent="0">
              <a:lnSpc>
                <a:spcPct val="130000"/>
              </a:lnSpc>
              <a:spcBef>
                <a:spcPts val="300"/>
              </a:spcBef>
              <a:spcAft>
                <a:spcPts val="700"/>
              </a:spcAft>
              <a:buNone/>
            </a:pPr>
            <a:r>
              <a:rPr lang="en-CA" sz="2700" dirty="0">
                <a:latin typeface="Comic Sans MS" panose="030F0902030302020204" pitchFamily="66" charset="0"/>
              </a:rPr>
              <a:t>TGO : Income taxes, Sales Taxes, Social insurance, Other outflows</a:t>
            </a:r>
          </a:p>
          <a:p>
            <a:pPr marL="0" indent="0">
              <a:lnSpc>
                <a:spcPct val="130000"/>
              </a:lnSpc>
              <a:spcAft>
                <a:spcPts val="1700"/>
              </a:spcAft>
              <a:buNone/>
            </a:pPr>
            <a:endParaRPr lang="en-CA" sz="2700" dirty="0">
              <a:latin typeface="Comic Sans MS" panose="030F0902030302020204" pitchFamily="66" charset="0"/>
            </a:endParaRPr>
          </a:p>
          <a:p>
            <a:pPr marL="0" indent="0">
              <a:lnSpc>
                <a:spcPct val="130000"/>
              </a:lnSpc>
              <a:spcAft>
                <a:spcPts val="1700"/>
              </a:spcAft>
              <a:buNone/>
            </a:pPr>
            <a:endParaRPr lang="en-CA" sz="2700" dirty="0">
              <a:latin typeface="Comic Sans MS" panose="030F0902030302020204" pitchFamily="66" charset="0"/>
            </a:endParaRPr>
          </a:p>
          <a:p>
            <a:pPr marL="0" indent="0">
              <a:lnSpc>
                <a:spcPct val="130000"/>
              </a:lnSpc>
              <a:spcAft>
                <a:spcPts val="1700"/>
              </a:spcAft>
              <a:buNone/>
            </a:pPr>
            <a:endParaRPr lang="en-CA" sz="2700" dirty="0">
              <a:latin typeface="Comic Sans MS" panose="030F0902030302020204" pitchFamily="66" charset="0"/>
            </a:endParaRPr>
          </a:p>
        </p:txBody>
      </p:sp>
    </p:spTree>
    <p:extLst>
      <p:ext uri="{BB962C8B-B14F-4D97-AF65-F5344CB8AC3E}">
        <p14:creationId xmlns:p14="http://schemas.microsoft.com/office/powerpoint/2010/main" val="402210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0">
            <a:extLst>
              <a:ext uri="{FF2B5EF4-FFF2-40B4-BE49-F238E27FC236}">
                <a16:creationId xmlns:a16="http://schemas.microsoft.com/office/drawing/2014/main" id="{81D0FFDC-6FD7-AE4E-BB25-03064BD8ED39}"/>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For immigrants and natives</a:t>
            </a:r>
          </a:p>
        </p:txBody>
      </p:sp>
      <p:sp>
        <p:nvSpPr>
          <p:cNvPr id="7" name="Title 1">
            <a:extLst>
              <a:ext uri="{FF2B5EF4-FFF2-40B4-BE49-F238E27FC236}">
                <a16:creationId xmlns:a16="http://schemas.microsoft.com/office/drawing/2014/main" id="{1A056EBB-7F8E-1A4B-9B67-382837C4948E}"/>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a:solidFill>
                  <a:srgbClr val="FFFFFF"/>
                </a:solidFill>
                <a:latin typeface="Comic Sans MS" panose="030F0902030302020204" pitchFamily="66" charset="0"/>
              </a:rPr>
              <a:t>NTA by Residence Status</a:t>
            </a:r>
            <a:endParaRPr lang="en-US" sz="3000" dirty="0">
              <a:solidFill>
                <a:srgbClr val="FFFFFF"/>
              </a:solidFill>
            </a:endParaRPr>
          </a:p>
        </p:txBody>
      </p:sp>
      <p:pic>
        <p:nvPicPr>
          <p:cNvPr id="8" name="Picture 7">
            <a:extLst>
              <a:ext uri="{FF2B5EF4-FFF2-40B4-BE49-F238E27FC236}">
                <a16:creationId xmlns:a16="http://schemas.microsoft.com/office/drawing/2014/main" id="{31910144-7EF7-9E4E-9655-118BC2C5D0F9}"/>
              </a:ext>
            </a:extLst>
          </p:cNvPr>
          <p:cNvPicPr>
            <a:picLocks noChangeAspect="1"/>
          </p:cNvPicPr>
          <p:nvPr/>
        </p:nvPicPr>
        <p:blipFill>
          <a:blip r:embed="rId3"/>
          <a:stretch>
            <a:fillRect/>
          </a:stretch>
        </p:blipFill>
        <p:spPr>
          <a:xfrm>
            <a:off x="99390" y="2576676"/>
            <a:ext cx="8965096" cy="1405677"/>
          </a:xfrm>
          <a:prstGeom prst="rect">
            <a:avLst/>
          </a:prstGeom>
        </p:spPr>
      </p:pic>
      <p:pic>
        <p:nvPicPr>
          <p:cNvPr id="9" name="Picture 8">
            <a:extLst>
              <a:ext uri="{FF2B5EF4-FFF2-40B4-BE49-F238E27FC236}">
                <a16:creationId xmlns:a16="http://schemas.microsoft.com/office/drawing/2014/main" id="{93DD9681-AD82-AC4E-9A4B-DEB42EE4A628}"/>
              </a:ext>
            </a:extLst>
          </p:cNvPr>
          <p:cNvPicPr>
            <a:picLocks noChangeAspect="1"/>
          </p:cNvPicPr>
          <p:nvPr/>
        </p:nvPicPr>
        <p:blipFill>
          <a:blip r:embed="rId4"/>
          <a:stretch>
            <a:fillRect/>
          </a:stretch>
        </p:blipFill>
        <p:spPr>
          <a:xfrm>
            <a:off x="99390" y="4373807"/>
            <a:ext cx="5320434" cy="886739"/>
          </a:xfrm>
          <a:prstGeom prst="rect">
            <a:avLst/>
          </a:prstGeom>
        </p:spPr>
      </p:pic>
    </p:spTree>
    <p:extLst>
      <p:ext uri="{BB962C8B-B14F-4D97-AF65-F5344CB8AC3E}">
        <p14:creationId xmlns:p14="http://schemas.microsoft.com/office/powerpoint/2010/main" val="295838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Data sources</a:t>
            </a: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TGO and TGI: </a:t>
            </a:r>
            <a:r>
              <a:rPr lang="en-CA" sz="2700" dirty="0" err="1">
                <a:latin typeface="Comic Sans MS" panose="030F0902030302020204" pitchFamily="66" charset="0"/>
              </a:rPr>
              <a:t>Navaux</a:t>
            </a:r>
            <a:r>
              <a:rPr lang="en-CA" sz="2700" dirty="0">
                <a:latin typeface="Comic Sans MS" panose="030F0902030302020204" pitchFamily="66" charset="0"/>
              </a:rPr>
              <a:t> and </a:t>
            </a:r>
            <a:r>
              <a:rPr lang="en-CA" sz="2700" dirty="0" err="1">
                <a:latin typeface="Comic Sans MS" panose="030F0902030302020204" pitchFamily="66" charset="0"/>
              </a:rPr>
              <a:t>Mérette</a:t>
            </a:r>
            <a:r>
              <a:rPr lang="en-CA" sz="2700" dirty="0">
                <a:latin typeface="Comic Sans MS" panose="030F0902030302020204" pitchFamily="66" charset="0"/>
              </a:rPr>
              <a:t> (2020). </a:t>
            </a: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Survey of Labour and Income Dynamics (SLID)</a:t>
            </a: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Canadian Income Survey (CIS</a:t>
            </a:r>
            <a:r>
              <a:rPr lang="fr-CA" sz="2700" dirty="0">
                <a:latin typeface="Comic Sans MS" panose="030F0902030302020204" pitchFamily="66" charset="0"/>
              </a:rPr>
              <a:t>)</a:t>
            </a:r>
            <a:endParaRPr lang="en-CA" sz="2700" dirty="0">
              <a:latin typeface="Comic Sans MS" panose="030F0902030302020204" pitchFamily="66" charset="0"/>
            </a:endParaRP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Survey of Household Spending (SHS)</a:t>
            </a: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Canadian Community Health Survey (CCHS)</a:t>
            </a:r>
          </a:p>
          <a:p>
            <a:pPr marL="514350" indent="-514350">
              <a:lnSpc>
                <a:spcPct val="130000"/>
              </a:lnSpc>
              <a:spcBef>
                <a:spcPts val="300"/>
              </a:spcBef>
              <a:spcAft>
                <a:spcPts val="700"/>
              </a:spcAft>
              <a:buFont typeface="+mj-lt"/>
              <a:buAutoNum type="arabicPeriod"/>
            </a:pPr>
            <a:r>
              <a:rPr lang="en-CA" sz="2700" dirty="0">
                <a:latin typeface="Comic Sans MS" panose="030F0902030302020204" pitchFamily="66" charset="0"/>
              </a:rPr>
              <a:t>Population Censuses and Estimates</a:t>
            </a:r>
          </a:p>
        </p:txBody>
      </p:sp>
      <p:sp>
        <p:nvSpPr>
          <p:cNvPr id="9" name="Title 1">
            <a:extLst>
              <a:ext uri="{FF2B5EF4-FFF2-40B4-BE49-F238E27FC236}">
                <a16:creationId xmlns:a16="http://schemas.microsoft.com/office/drawing/2014/main" id="{5C8699D2-4502-3148-B03A-274C09763BCA}"/>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a:solidFill>
                  <a:srgbClr val="FFFFFF"/>
                </a:solidFill>
                <a:latin typeface="Comic Sans MS" panose="030F0902030302020204" pitchFamily="66" charset="0"/>
              </a:rPr>
              <a:t>NTA by Residence Status</a:t>
            </a:r>
            <a:endParaRPr lang="en-US" sz="3000" dirty="0">
              <a:solidFill>
                <a:srgbClr val="FFFFFF"/>
              </a:solidFill>
            </a:endParaRPr>
          </a:p>
        </p:txBody>
      </p:sp>
    </p:spTree>
    <p:extLst>
      <p:ext uri="{BB962C8B-B14F-4D97-AF65-F5344CB8AC3E}">
        <p14:creationId xmlns:p14="http://schemas.microsoft.com/office/powerpoint/2010/main" val="17012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Measures of analysis</a:t>
            </a:r>
          </a:p>
        </p:txBody>
      </p:sp>
      <p:sp>
        <p:nvSpPr>
          <p:cNvPr id="7" name="Title 1">
            <a:extLst>
              <a:ext uri="{FF2B5EF4-FFF2-40B4-BE49-F238E27FC236}">
                <a16:creationId xmlns:a16="http://schemas.microsoft.com/office/drawing/2014/main" id="{95BC88B7-7776-904A-859B-EDDE151D2494}"/>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dirty="0">
                <a:solidFill>
                  <a:srgbClr val="FFFFFF"/>
                </a:solidFill>
                <a:latin typeface="Comic Sans MS" panose="030F0902030302020204" pitchFamily="66" charset="0"/>
              </a:rPr>
              <a:t>Difference in transfers</a:t>
            </a:r>
            <a:endParaRPr lang="en-US" sz="3000" dirty="0">
              <a:solidFill>
                <a:srgbClr val="FFFFFF"/>
              </a:solidFill>
            </a:endParaRPr>
          </a:p>
        </p:txBody>
      </p:sp>
      <p:pic>
        <p:nvPicPr>
          <p:cNvPr id="2" name="Picture 1">
            <a:extLst>
              <a:ext uri="{FF2B5EF4-FFF2-40B4-BE49-F238E27FC236}">
                <a16:creationId xmlns:a16="http://schemas.microsoft.com/office/drawing/2014/main" id="{599302E9-60FE-314F-88C4-132EEA76B441}"/>
              </a:ext>
            </a:extLst>
          </p:cNvPr>
          <p:cNvPicPr>
            <a:picLocks noChangeAspect="1"/>
          </p:cNvPicPr>
          <p:nvPr/>
        </p:nvPicPr>
        <p:blipFill>
          <a:blip r:embed="rId3"/>
          <a:stretch>
            <a:fillRect/>
          </a:stretch>
        </p:blipFill>
        <p:spPr>
          <a:xfrm>
            <a:off x="233999" y="2735050"/>
            <a:ext cx="5604286" cy="1040796"/>
          </a:xfrm>
          <a:prstGeom prst="rect">
            <a:avLst/>
          </a:prstGeom>
        </p:spPr>
      </p:pic>
      <p:pic>
        <p:nvPicPr>
          <p:cNvPr id="9" name="Picture 8">
            <a:extLst>
              <a:ext uri="{FF2B5EF4-FFF2-40B4-BE49-F238E27FC236}">
                <a16:creationId xmlns:a16="http://schemas.microsoft.com/office/drawing/2014/main" id="{6A4A8A60-94F5-374A-B02B-D23DF44E7B40}"/>
              </a:ext>
            </a:extLst>
          </p:cNvPr>
          <p:cNvPicPr>
            <a:picLocks noChangeAspect="1"/>
          </p:cNvPicPr>
          <p:nvPr/>
        </p:nvPicPr>
        <p:blipFill>
          <a:blip r:embed="rId4"/>
          <a:stretch>
            <a:fillRect/>
          </a:stretch>
        </p:blipFill>
        <p:spPr>
          <a:xfrm>
            <a:off x="233999" y="3917253"/>
            <a:ext cx="8748001" cy="967116"/>
          </a:xfrm>
          <a:prstGeom prst="rect">
            <a:avLst/>
          </a:prstGeom>
        </p:spPr>
      </p:pic>
      <p:pic>
        <p:nvPicPr>
          <p:cNvPr id="10" name="Picture 9">
            <a:extLst>
              <a:ext uri="{FF2B5EF4-FFF2-40B4-BE49-F238E27FC236}">
                <a16:creationId xmlns:a16="http://schemas.microsoft.com/office/drawing/2014/main" id="{45A4DC6E-9AB4-CE42-8A9F-711ACBD5E23D}"/>
              </a:ext>
            </a:extLst>
          </p:cNvPr>
          <p:cNvPicPr>
            <a:picLocks noChangeAspect="1"/>
          </p:cNvPicPr>
          <p:nvPr/>
        </p:nvPicPr>
        <p:blipFill>
          <a:blip r:embed="rId5"/>
          <a:stretch>
            <a:fillRect/>
          </a:stretch>
        </p:blipFill>
        <p:spPr>
          <a:xfrm>
            <a:off x="233999" y="5025777"/>
            <a:ext cx="6431446" cy="926681"/>
          </a:xfrm>
          <a:prstGeom prst="rect">
            <a:avLst/>
          </a:prstGeom>
        </p:spPr>
      </p:pic>
      <p:pic>
        <p:nvPicPr>
          <p:cNvPr id="12" name="Picture 11">
            <a:extLst>
              <a:ext uri="{FF2B5EF4-FFF2-40B4-BE49-F238E27FC236}">
                <a16:creationId xmlns:a16="http://schemas.microsoft.com/office/drawing/2014/main" id="{A2546E88-5017-EB49-B18F-621DA0EA63EC}"/>
              </a:ext>
            </a:extLst>
          </p:cNvPr>
          <p:cNvPicPr>
            <a:picLocks noChangeAspect="1"/>
          </p:cNvPicPr>
          <p:nvPr/>
        </p:nvPicPr>
        <p:blipFill>
          <a:blip r:embed="rId6"/>
          <a:stretch>
            <a:fillRect/>
          </a:stretch>
        </p:blipFill>
        <p:spPr>
          <a:xfrm>
            <a:off x="77565" y="2035008"/>
            <a:ext cx="9000000" cy="558635"/>
          </a:xfrm>
          <a:prstGeom prst="rect">
            <a:avLst/>
          </a:prstGeom>
        </p:spPr>
      </p:pic>
    </p:spTree>
    <p:extLst>
      <p:ext uri="{BB962C8B-B14F-4D97-AF65-F5344CB8AC3E}">
        <p14:creationId xmlns:p14="http://schemas.microsoft.com/office/powerpoint/2010/main" val="80405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Trends between 1997 and 2015</a:t>
            </a:r>
          </a:p>
        </p:txBody>
      </p:sp>
      <p:pic>
        <p:nvPicPr>
          <p:cNvPr id="6" name="Picture 5">
            <a:extLst>
              <a:ext uri="{FF2B5EF4-FFF2-40B4-BE49-F238E27FC236}">
                <a16:creationId xmlns:a16="http://schemas.microsoft.com/office/drawing/2014/main" id="{99E59D32-E292-EA4A-8E0F-7284807ED6CF}"/>
              </a:ext>
            </a:extLst>
          </p:cNvPr>
          <p:cNvPicPr>
            <a:picLocks noChangeAspect="1"/>
          </p:cNvPicPr>
          <p:nvPr/>
        </p:nvPicPr>
        <p:blipFill>
          <a:blip r:embed="rId3"/>
          <a:stretch>
            <a:fillRect/>
          </a:stretch>
        </p:blipFill>
        <p:spPr>
          <a:xfrm>
            <a:off x="0" y="2020324"/>
            <a:ext cx="9144000" cy="3771497"/>
          </a:xfrm>
          <a:prstGeom prst="rect">
            <a:avLst/>
          </a:prstGeom>
        </p:spPr>
      </p:pic>
      <p:sp>
        <p:nvSpPr>
          <p:cNvPr id="10" name="Title 1">
            <a:extLst>
              <a:ext uri="{FF2B5EF4-FFF2-40B4-BE49-F238E27FC236}">
                <a16:creationId xmlns:a16="http://schemas.microsoft.com/office/drawing/2014/main" id="{F35DF636-BD78-2640-BA06-E210447D4393}"/>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dirty="0">
                <a:solidFill>
                  <a:srgbClr val="FFFFFF"/>
                </a:solidFill>
                <a:latin typeface="Comic Sans MS" panose="030F0902030302020204" pitchFamily="66" charset="0"/>
              </a:rPr>
              <a:t>Difference in transfers</a:t>
            </a:r>
            <a:endParaRPr lang="en-US" sz="3000" dirty="0">
              <a:solidFill>
                <a:srgbClr val="FFFFFF"/>
              </a:solidFill>
            </a:endParaRPr>
          </a:p>
        </p:txBody>
      </p:sp>
    </p:spTree>
    <p:extLst>
      <p:ext uri="{BB962C8B-B14F-4D97-AF65-F5344CB8AC3E}">
        <p14:creationId xmlns:p14="http://schemas.microsoft.com/office/powerpoint/2010/main" val="83014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0">
            <a:extLst>
              <a:ext uri="{FF2B5EF4-FFF2-40B4-BE49-F238E27FC236}">
                <a16:creationId xmlns:a16="http://schemas.microsoft.com/office/drawing/2014/main" id="{0706FA3A-AA18-8745-AB7E-36A9CE0504AC}"/>
              </a:ext>
            </a:extLst>
          </p:cNvPr>
          <p:cNvSpPr txBox="1">
            <a:spLocks/>
          </p:cNvSpPr>
          <p:nvPr/>
        </p:nvSpPr>
        <p:spPr>
          <a:xfrm>
            <a:off x="468000" y="1080000"/>
            <a:ext cx="82800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1700"/>
              </a:spcAft>
              <a:buNone/>
            </a:pPr>
            <a:r>
              <a:rPr lang="en-CA" sz="2700" dirty="0">
                <a:latin typeface="Comic Sans MS" panose="030F0902030302020204" pitchFamily="66" charset="0"/>
              </a:rPr>
              <a:t>	Immigrants Surpluses (Crude)</a:t>
            </a:r>
          </a:p>
        </p:txBody>
      </p:sp>
      <p:pic>
        <p:nvPicPr>
          <p:cNvPr id="3" name="Picture 2">
            <a:extLst>
              <a:ext uri="{FF2B5EF4-FFF2-40B4-BE49-F238E27FC236}">
                <a16:creationId xmlns:a16="http://schemas.microsoft.com/office/drawing/2014/main" id="{B525A8A7-8735-AD44-8241-D7C83E6B01E7}"/>
              </a:ext>
            </a:extLst>
          </p:cNvPr>
          <p:cNvPicPr>
            <a:picLocks noChangeAspect="1"/>
          </p:cNvPicPr>
          <p:nvPr/>
        </p:nvPicPr>
        <p:blipFill>
          <a:blip r:embed="rId3"/>
          <a:stretch>
            <a:fillRect/>
          </a:stretch>
        </p:blipFill>
        <p:spPr>
          <a:xfrm>
            <a:off x="0" y="2018321"/>
            <a:ext cx="9144000" cy="3974284"/>
          </a:xfrm>
          <a:prstGeom prst="rect">
            <a:avLst/>
          </a:prstGeom>
        </p:spPr>
      </p:pic>
      <p:sp>
        <p:nvSpPr>
          <p:cNvPr id="4" name="Rectangle 3">
            <a:extLst>
              <a:ext uri="{FF2B5EF4-FFF2-40B4-BE49-F238E27FC236}">
                <a16:creationId xmlns:a16="http://schemas.microsoft.com/office/drawing/2014/main" id="{DC6721B9-8D61-9541-B68F-03E6ED28882E}"/>
              </a:ext>
            </a:extLst>
          </p:cNvPr>
          <p:cNvSpPr/>
          <p:nvPr/>
        </p:nvSpPr>
        <p:spPr>
          <a:xfrm>
            <a:off x="547772" y="3429000"/>
            <a:ext cx="8510500" cy="209441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4F863EF0-E8B3-134D-A882-B4453C747ECA}"/>
              </a:ext>
            </a:extLst>
          </p:cNvPr>
          <p:cNvSpPr/>
          <p:nvPr/>
        </p:nvSpPr>
        <p:spPr>
          <a:xfrm rot="16200000">
            <a:off x="2392868" y="2021395"/>
            <a:ext cx="750670" cy="2778922"/>
          </a:xfrm>
          <a:prstGeom prst="leftBrace">
            <a:avLst>
              <a:gd name="adj1" fmla="val 54038"/>
              <a:gd name="adj2" fmla="val 5055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C76F46F2-D4FD-884F-A802-64C8D76A5DD5}"/>
              </a:ext>
            </a:extLst>
          </p:cNvPr>
          <p:cNvSpPr/>
          <p:nvPr/>
        </p:nvSpPr>
        <p:spPr>
          <a:xfrm rot="16200000">
            <a:off x="5640300" y="1659241"/>
            <a:ext cx="750670" cy="3499245"/>
          </a:xfrm>
          <a:prstGeom prst="leftBrace">
            <a:avLst>
              <a:gd name="adj1" fmla="val 54038"/>
              <a:gd name="adj2" fmla="val 5055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1492C49-7B4C-7745-8C42-27A3ED9E3A40}"/>
              </a:ext>
            </a:extLst>
          </p:cNvPr>
          <p:cNvSpPr txBox="1"/>
          <p:nvPr/>
        </p:nvSpPr>
        <p:spPr>
          <a:xfrm>
            <a:off x="2322407" y="3836120"/>
            <a:ext cx="891591" cy="369332"/>
          </a:xfrm>
          <a:prstGeom prst="rect">
            <a:avLst/>
          </a:prstGeom>
          <a:noFill/>
        </p:spPr>
        <p:txBody>
          <a:bodyPr wrap="none" rtlCol="0">
            <a:spAutoFit/>
          </a:bodyPr>
          <a:lstStyle/>
          <a:p>
            <a:r>
              <a:rPr lang="en-US" dirty="0"/>
              <a:t>Inflows</a:t>
            </a:r>
          </a:p>
        </p:txBody>
      </p:sp>
      <p:sp>
        <p:nvSpPr>
          <p:cNvPr id="12" name="TextBox 11">
            <a:extLst>
              <a:ext uri="{FF2B5EF4-FFF2-40B4-BE49-F238E27FC236}">
                <a16:creationId xmlns:a16="http://schemas.microsoft.com/office/drawing/2014/main" id="{86CE07EB-0705-CB45-AD31-73D67608B476}"/>
              </a:ext>
            </a:extLst>
          </p:cNvPr>
          <p:cNvSpPr txBox="1"/>
          <p:nvPr/>
        </p:nvSpPr>
        <p:spPr>
          <a:xfrm>
            <a:off x="5569839" y="3856318"/>
            <a:ext cx="1058303" cy="369332"/>
          </a:xfrm>
          <a:prstGeom prst="rect">
            <a:avLst/>
          </a:prstGeom>
          <a:noFill/>
        </p:spPr>
        <p:txBody>
          <a:bodyPr wrap="none" rtlCol="0">
            <a:spAutoFit/>
          </a:bodyPr>
          <a:lstStyle/>
          <a:p>
            <a:r>
              <a:rPr lang="en-US" dirty="0"/>
              <a:t>Outflows</a:t>
            </a:r>
          </a:p>
        </p:txBody>
      </p:sp>
      <p:sp>
        <p:nvSpPr>
          <p:cNvPr id="13" name="Title 1">
            <a:extLst>
              <a:ext uri="{FF2B5EF4-FFF2-40B4-BE49-F238E27FC236}">
                <a16:creationId xmlns:a16="http://schemas.microsoft.com/office/drawing/2014/main" id="{3C9B3242-9D23-8A40-9E4F-D6DA7D84A3E4}"/>
              </a:ext>
            </a:extLst>
          </p:cNvPr>
          <p:cNvSpPr txBox="1">
            <a:spLocks/>
          </p:cNvSpPr>
          <p:nvPr/>
        </p:nvSpPr>
        <p:spPr>
          <a:xfrm>
            <a:off x="468000" y="208722"/>
            <a:ext cx="8280000" cy="655982"/>
          </a:xfrm>
          <a:prstGeom prst="rect">
            <a:avLst/>
          </a:prstGeom>
        </p:spPr>
        <p:txBody>
          <a:bodyPr anchor="ctr">
            <a:normAutofit/>
          </a:bodyPr>
          <a:lstStyle>
            <a:lvl1pPr algn="l" defTabSz="685800" rtl="0" eaLnBrk="1" fontAlgn="base" hangingPunct="1">
              <a:lnSpc>
                <a:spcPct val="85000"/>
              </a:lnSpc>
              <a:spcBef>
                <a:spcPct val="0"/>
              </a:spcBef>
              <a:spcAft>
                <a:spcPct val="0"/>
              </a:spcAft>
              <a:defRPr sz="3600" kern="1200" spc="-38">
                <a:solidFill>
                  <a:schemeClr val="tx2"/>
                </a:solidFill>
                <a:latin typeface="+mj-lt"/>
                <a:ea typeface="+mj-ea"/>
                <a:cs typeface="+mj-cs"/>
              </a:defRPr>
            </a:lvl1pPr>
            <a:lvl2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2pPr>
            <a:lvl3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3pPr>
            <a:lvl4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4pPr>
            <a:lvl5pPr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5pPr>
            <a:lvl6pPr marL="4572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6pPr>
            <a:lvl7pPr marL="9144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7pPr>
            <a:lvl8pPr marL="13716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8pPr>
            <a:lvl9pPr marL="1828800" algn="l" defTabSz="685800" rtl="0" eaLnBrk="1" fontAlgn="base" hangingPunct="1">
              <a:lnSpc>
                <a:spcPct val="85000"/>
              </a:lnSpc>
              <a:spcBef>
                <a:spcPct val="0"/>
              </a:spcBef>
              <a:spcAft>
                <a:spcPct val="0"/>
              </a:spcAft>
              <a:defRPr sz="3600">
                <a:solidFill>
                  <a:schemeClr val="tx2"/>
                </a:solidFill>
                <a:latin typeface="Goudy Old Style" panose="02020502050305020303" pitchFamily="18" charset="0"/>
              </a:defRPr>
            </a:lvl9pPr>
          </a:lstStyle>
          <a:p>
            <a:r>
              <a:rPr lang="en-US" sz="3000">
                <a:solidFill>
                  <a:srgbClr val="FFFFFF"/>
                </a:solidFill>
                <a:latin typeface="Comic Sans MS" panose="030F0902030302020204" pitchFamily="66" charset="0"/>
              </a:rPr>
              <a:t>Source of Surplus</a:t>
            </a:r>
            <a:endParaRPr lang="en-US" sz="3000" dirty="0">
              <a:solidFill>
                <a:srgbClr val="FFFFFF"/>
              </a:solidFill>
            </a:endParaRPr>
          </a:p>
        </p:txBody>
      </p:sp>
    </p:spTree>
    <p:extLst>
      <p:ext uri="{BB962C8B-B14F-4D97-AF65-F5344CB8AC3E}">
        <p14:creationId xmlns:p14="http://schemas.microsoft.com/office/powerpoint/2010/main" val="1061465792"/>
      </p:ext>
    </p:extLst>
  </p:cSld>
  <p:clrMapOvr>
    <a:masterClrMapping/>
  </p:clrMapOvr>
</p:sld>
</file>

<file path=ppt/theme/theme1.xml><?xml version="1.0" encoding="utf-8"?>
<a:theme xmlns:a="http://schemas.openxmlformats.org/drawingml/2006/main" name="ERVIPOP">
  <a:themeElements>
    <a:clrScheme name="ERVIPOP">
      <a:dk1>
        <a:srgbClr val="545247"/>
      </a:dk1>
      <a:lt1>
        <a:srgbClr val="CA8A0E"/>
      </a:lt1>
      <a:dk2>
        <a:srgbClr val="545247"/>
      </a:dk2>
      <a:lt2>
        <a:srgbClr val="E5E2DD"/>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ERVIPOP">
      <a:majorFont>
        <a:latin typeface="Goudy Old Style"/>
        <a:ea typeface=""/>
        <a:cs typeface=""/>
      </a:majorFont>
      <a:minorFont>
        <a:latin typeface="Chaparral Pro"/>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VIPOP" id="{F5BB0A80-15EB-48D2-8F30-C50CB1B93E2F}" vid="{A570023C-B446-4C89-8DD6-9E5491B1403A}"/>
    </a:ext>
  </a:extLst>
</a:theme>
</file>

<file path=ppt/theme/theme2.xml><?xml version="1.0" encoding="utf-8"?>
<a:theme xmlns:a="http://schemas.openxmlformats.org/drawingml/2006/main" name="1_ERVIPOP">
  <a:themeElements>
    <a:clrScheme name="ERVIPOP">
      <a:dk1>
        <a:srgbClr val="545247"/>
      </a:dk1>
      <a:lt1>
        <a:srgbClr val="CA8A0E"/>
      </a:lt1>
      <a:dk2>
        <a:srgbClr val="545247"/>
      </a:dk2>
      <a:lt2>
        <a:srgbClr val="E5E2DD"/>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ERVIPOP">
      <a:majorFont>
        <a:latin typeface="Goudy Old Style"/>
        <a:ea typeface=""/>
        <a:cs typeface=""/>
      </a:majorFont>
      <a:minorFont>
        <a:latin typeface="Chaparral Pro"/>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di-conference_Gilbert_YC" id="{9FBD4F80-7B02-DC4E-B27A-E86D44313969}" vid="{0EC47618-1819-294B-8C34-E9A962F181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ERVIPOP</Template>
  <TotalTime>30278</TotalTime>
  <Words>2127</Words>
  <Application>Microsoft Macintosh PowerPoint</Application>
  <PresentationFormat>On-screen Show (4:3)</PresentationFormat>
  <Paragraphs>167</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Comic Sans MS</vt:lpstr>
      <vt:lpstr>Goudy Old Style</vt:lpstr>
      <vt:lpstr>Chaparral Pro</vt:lpstr>
      <vt:lpstr>Calibri</vt:lpstr>
      <vt:lpstr>Arial</vt:lpstr>
      <vt:lpstr>ERVIPOP</vt:lpstr>
      <vt:lpstr>1_ERVIPOP</vt:lpstr>
      <vt:lpstr>Comparing Public transfers for Immigrants and Natives in Canada</vt:lpstr>
      <vt:lpstr>Outline</vt:lpstr>
      <vt:lpstr>Background</vt:lpstr>
      <vt:lpstr>NTA by Residence Status</vt:lpstr>
      <vt:lpstr>PowerPoint Presentation</vt:lpstr>
      <vt:lpstr>PowerPoint Presentation</vt:lpstr>
      <vt:lpstr>PowerPoint Presentation</vt:lpstr>
      <vt:lpstr>PowerPoint Presentation</vt:lpstr>
      <vt:lpstr>PowerPoint Presentation</vt:lpstr>
      <vt:lpstr>Source of Surplus</vt:lpstr>
      <vt:lpstr>Source of Surplus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années potentielles de travail perdues avant l’âge normal de la retraite, Canada, 1977-2014.</dc:title>
  <dc:creator>Dominic Gagnon</dc:creator>
  <cp:lastModifiedBy>Montcho Gilbert</cp:lastModifiedBy>
  <cp:revision>413</cp:revision>
  <cp:lastPrinted>2018-10-18T14:27:20Z</cp:lastPrinted>
  <dcterms:created xsi:type="dcterms:W3CDTF">2018-04-20T00:54:03Z</dcterms:created>
  <dcterms:modified xsi:type="dcterms:W3CDTF">2020-08-06T20:45:51Z</dcterms:modified>
</cp:coreProperties>
</file>